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 id="2147483709" r:id="rId2"/>
  </p:sldMasterIdLst>
  <p:notesMasterIdLst>
    <p:notesMasterId r:id="rId25"/>
  </p:notesMasterIdLst>
  <p:handoutMasterIdLst>
    <p:handoutMasterId r:id="rId26"/>
  </p:handoutMasterIdLst>
  <p:sldIdLst>
    <p:sldId id="256" r:id="rId3"/>
    <p:sldId id="283" r:id="rId4"/>
    <p:sldId id="280" r:id="rId5"/>
    <p:sldId id="281" r:id="rId6"/>
    <p:sldId id="284" r:id="rId7"/>
    <p:sldId id="257" r:id="rId8"/>
    <p:sldId id="274" r:id="rId9"/>
    <p:sldId id="279" r:id="rId10"/>
    <p:sldId id="277" r:id="rId11"/>
    <p:sldId id="258" r:id="rId12"/>
    <p:sldId id="264" r:id="rId13"/>
    <p:sldId id="263" r:id="rId14"/>
    <p:sldId id="262" r:id="rId15"/>
    <p:sldId id="261" r:id="rId16"/>
    <p:sldId id="259" r:id="rId17"/>
    <p:sldId id="260" r:id="rId18"/>
    <p:sldId id="266" r:id="rId19"/>
    <p:sldId id="268" r:id="rId20"/>
    <p:sldId id="272" r:id="rId21"/>
    <p:sldId id="271" r:id="rId22"/>
    <p:sldId id="270" r:id="rId23"/>
    <p:sldId id="273"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431" tIns="48215" rIns="96431" bIns="48215"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431" tIns="48215" rIns="96431" bIns="48215" rtlCol="0"/>
          <a:lstStyle>
            <a:lvl1pPr algn="r">
              <a:defRPr sz="1200"/>
            </a:lvl1pPr>
          </a:lstStyle>
          <a:p>
            <a:r>
              <a:rPr lang="en-US" sz="1000">
                <a:latin typeface="Arial" panose="020B0604020202020204" pitchFamily="34" charset="0"/>
                <a:cs typeface="Arial" panose="020B0604020202020204" pitchFamily="34" charset="0"/>
              </a:rPr>
              <a:t>1/29/2023 am</a:t>
            </a:r>
          </a:p>
        </p:txBody>
      </p:sp>
      <p:sp>
        <p:nvSpPr>
          <p:cNvPr id="4" name="Footer Placeholder 3"/>
          <p:cNvSpPr>
            <a:spLocks noGrp="1"/>
          </p:cNvSpPr>
          <p:nvPr>
            <p:ph type="ftr" sz="quarter" idx="2"/>
          </p:nvPr>
        </p:nvSpPr>
        <p:spPr>
          <a:xfrm>
            <a:off x="0" y="9119475"/>
            <a:ext cx="3169920" cy="480060"/>
          </a:xfrm>
          <a:prstGeom prst="rect">
            <a:avLst/>
          </a:prstGeom>
        </p:spPr>
        <p:txBody>
          <a:bodyPr vert="horz" lIns="96431" tIns="48215" rIns="96431" bIns="482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431" tIns="48215" rIns="96431" bIns="48215" rtlCol="0" anchor="b"/>
          <a:lstStyle>
            <a:lvl1pPr algn="r">
              <a:defRPr sz="1200"/>
            </a:lvl1pPr>
          </a:lstStyle>
          <a:p>
            <a:fld id="{9D72885B-6FAF-4E86-AD67-CEAD93EA24A1}"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471"/>
          </a:xfrm>
          <a:prstGeom prst="rect">
            <a:avLst/>
          </a:prstGeom>
        </p:spPr>
        <p:txBody>
          <a:bodyPr vert="horz" lIns="96431" tIns="48215" rIns="96431" bIns="48215" rtlCol="0"/>
          <a:lstStyle>
            <a:lvl1pPr algn="l">
              <a:defRPr sz="1200"/>
            </a:lvl1pPr>
          </a:lstStyle>
          <a:p>
            <a:endParaRPr lang="en-US"/>
          </a:p>
        </p:txBody>
      </p:sp>
      <p:sp>
        <p:nvSpPr>
          <p:cNvPr id="3" name="Date Placeholder 2"/>
          <p:cNvSpPr>
            <a:spLocks noGrp="1"/>
          </p:cNvSpPr>
          <p:nvPr>
            <p:ph type="dt" idx="1"/>
          </p:nvPr>
        </p:nvSpPr>
        <p:spPr>
          <a:xfrm>
            <a:off x="4143587" y="2"/>
            <a:ext cx="3169920" cy="481471"/>
          </a:xfrm>
          <a:prstGeom prst="rect">
            <a:avLst/>
          </a:prstGeom>
        </p:spPr>
        <p:txBody>
          <a:bodyPr vert="horz" lIns="96431" tIns="48215" rIns="96431" bIns="48215" rtlCol="0"/>
          <a:lstStyle>
            <a:lvl1pPr algn="r">
              <a:defRPr sz="1200"/>
            </a:lvl1pPr>
          </a:lstStyle>
          <a:p>
            <a:r>
              <a:rPr lang="en-US"/>
              <a:t>1/29/2023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431" tIns="48215" rIns="96431" bIns="48215" rtlCol="0" anchor="ctr"/>
          <a:lstStyle/>
          <a:p>
            <a:endParaRPr lang="en-US"/>
          </a:p>
        </p:txBody>
      </p:sp>
      <p:sp>
        <p:nvSpPr>
          <p:cNvPr id="5" name="Notes Placeholder 4"/>
          <p:cNvSpPr>
            <a:spLocks noGrp="1"/>
          </p:cNvSpPr>
          <p:nvPr>
            <p:ph type="body" sz="quarter" idx="3"/>
          </p:nvPr>
        </p:nvSpPr>
        <p:spPr>
          <a:xfrm>
            <a:off x="731521" y="4620464"/>
            <a:ext cx="5852160" cy="3780379"/>
          </a:xfrm>
          <a:prstGeom prst="rect">
            <a:avLst/>
          </a:prstGeom>
        </p:spPr>
        <p:txBody>
          <a:bodyPr vert="horz" lIns="96431" tIns="48215" rIns="96431" bIns="482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730"/>
            <a:ext cx="3169920" cy="481471"/>
          </a:xfrm>
          <a:prstGeom prst="rect">
            <a:avLst/>
          </a:prstGeom>
        </p:spPr>
        <p:txBody>
          <a:bodyPr vert="horz" lIns="96431" tIns="48215" rIns="96431" bIns="4821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730"/>
            <a:ext cx="3169920" cy="481471"/>
          </a:xfrm>
          <a:prstGeom prst="rect">
            <a:avLst/>
          </a:prstGeom>
        </p:spPr>
        <p:txBody>
          <a:bodyPr vert="horz" lIns="96431" tIns="48215" rIns="96431" bIns="48215" rtlCol="0" anchor="b"/>
          <a:lstStyle>
            <a:lvl1pPr algn="r">
              <a:defRPr sz="1200"/>
            </a:lvl1pPr>
          </a:lstStyle>
          <a:p>
            <a:fld id="{7DFDC6B4-3066-4C52-B590-AC691C3882D0}" type="slidenum">
              <a:rPr lang="en-US" smtClean="0"/>
              <a:t>‹#›</a:t>
            </a:fld>
            <a:endParaRPr lang="en-US"/>
          </a:p>
        </p:txBody>
      </p:sp>
    </p:spTree>
    <p:extLst>
      <p:ext uri="{BB962C8B-B14F-4D97-AF65-F5344CB8AC3E}">
        <p14:creationId xmlns:p14="http://schemas.microsoft.com/office/powerpoint/2010/main" val="292773593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2.xml"/><Relationship Id="rId5" Type="http://schemas.openxmlformats.org/officeDocument/2006/relationships/image" Target="../media/image12.pn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screen"/>
          <a:srcRect/>
          <a:stretch>
            <a:fillRect/>
          </a:stretch>
        </a:blipFill>
        <a:effectLst/>
      </p:bgPr>
    </p:bg>
    <p:spTree>
      <p:nvGrpSpPr>
        <p:cNvPr id="1" name=""/>
        <p:cNvGrpSpPr/>
        <p:nvPr/>
      </p:nvGrpSpPr>
      <p:grpSpPr>
        <a:xfrm>
          <a:off x="0" y="0"/>
          <a:ext cx="0" cy="0"/>
          <a:chOff x="0" y="0"/>
          <a:chExt cx="0" cy="0"/>
        </a:xfrm>
      </p:grpSpPr>
      <p:pic>
        <p:nvPicPr>
          <p:cNvPr id="7" name="Picture 6" descr="5-00332_grey-bar.png"/>
          <p:cNvPicPr>
            <a:picLocks noChangeAspect="1"/>
          </p:cNvPicPr>
          <p:nvPr/>
        </p:nvPicPr>
        <p:blipFill>
          <a:blip r:embed="rId3"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76200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62000" y="3881735"/>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24" descr="C:\Program Files\Microsoft Resource DVD Artwork\DVD_ART\Artwork_Imagery\Shapes and Graphics\Line\faded white line.png"/>
          <p:cNvPicPr>
            <a:picLocks noChangeAspect="1" noChangeArrowheads="1"/>
          </p:cNvPicPr>
          <p:nvPr/>
        </p:nvPicPr>
        <p:blipFill>
          <a:blip r:embed="rId4" cstate="screen"/>
          <a:srcRect/>
          <a:stretch>
            <a:fillRect/>
          </a:stretch>
        </p:blipFill>
        <p:spPr bwMode="auto">
          <a:xfrm>
            <a:off x="-238125" y="5623686"/>
            <a:ext cx="8696325" cy="19050"/>
          </a:xfrm>
          <a:prstGeom prst="rect">
            <a:avLst/>
          </a:prstGeom>
          <a:noFill/>
        </p:spPr>
      </p:pic>
    </p:spTree>
    <p:extLst>
      <p:ext uri="{BB962C8B-B14F-4D97-AF65-F5344CB8AC3E}">
        <p14:creationId xmlns:p14="http://schemas.microsoft.com/office/powerpoint/2010/main" val="2439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chemeClr val="tx1"/>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extLst>
      <p:ext uri="{BB962C8B-B14F-4D97-AF65-F5344CB8AC3E}">
        <p14:creationId xmlns:p14="http://schemas.microsoft.com/office/powerpoint/2010/main" val="3454464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pic>
        <p:nvPicPr>
          <p:cNvPr id="9" name="Picture 8" descr="5-00332_grey-bar.png"/>
          <p:cNvPicPr>
            <a:picLocks noChangeAspect="1"/>
          </p:cNvPicPr>
          <p:nvPr/>
        </p:nvPicPr>
        <p:blipFill>
          <a:blip r:embed="rId2"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381000" y="832356"/>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381000" y="3048000"/>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6" name="Picture 24" descr="C:\Program Files\Microsoft Resource DVD Artwork\DVD_ART\Artwork_Imagery\Shapes and Graphics\Line\faded white line.png"/>
          <p:cNvPicPr>
            <a:picLocks noChangeAspect="1" noChangeArrowheads="1"/>
          </p:cNvPicPr>
          <p:nvPr/>
        </p:nvPicPr>
        <p:blipFill>
          <a:blip r:embed="rId3" cstate="screen"/>
          <a:srcRect/>
          <a:stretch>
            <a:fillRect/>
          </a:stretch>
        </p:blipFill>
        <p:spPr bwMode="auto">
          <a:xfrm>
            <a:off x="-238125" y="5623432"/>
            <a:ext cx="8696325" cy="19050"/>
          </a:xfrm>
          <a:prstGeom prst="rect">
            <a:avLst/>
          </a:prstGeom>
          <a:noFill/>
        </p:spPr>
      </p:pic>
      <p:sp>
        <p:nvSpPr>
          <p:cNvPr id="7" name="Text Placeholder 6"/>
          <p:cNvSpPr>
            <a:spLocks noGrp="1"/>
          </p:cNvSpPr>
          <p:nvPr>
            <p:ph type="body" sz="quarter" idx="10" hasCustomPrompt="1"/>
          </p:nvPr>
        </p:nvSpPr>
        <p:spPr>
          <a:xfrm>
            <a:off x="1072886" y="4572000"/>
            <a:ext cx="7690114" cy="1066800"/>
          </a:xfrm>
          <a:effectLst>
            <a:reflection blurRad="6350" stA="52000" endA="300" endPos="35000" dir="5400000" sy="-100000" algn="bl" rotWithShape="0"/>
          </a:effectLst>
        </p:spPr>
        <p:txBody>
          <a:bodyPr anchor="t" anchorCtr="0">
            <a:noAutofit/>
            <a:scene3d>
              <a:camera prst="orthographicFront"/>
              <a:lightRig rig="flat" dir="t"/>
            </a:scene3d>
            <a:sp3d>
              <a:contourClr>
                <a:schemeClr val="accent4">
                  <a:lumMod val="50000"/>
                </a:schemeClr>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4">
                      <a:lumMod val="50000"/>
                    </a:schemeClr>
                  </a:solidFill>
                </a:ln>
                <a:solidFill>
                  <a:schemeClr val="tx1"/>
                </a:solidFill>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3267294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cstate="screen">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cstate="screen">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cstate="screen">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cstate="screen"/>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9012ABEA-10FD-4D47-85ED-2E8EAF9D99D3}" type="datetimeFigureOut">
              <a:rPr lang="en-US" smtClean="0"/>
              <a:pPr/>
              <a:t>1/28/2023</a:t>
            </a:fld>
            <a:endParaRPr lang="en-US"/>
          </a:p>
        </p:txBody>
      </p:sp>
      <p:sp>
        <p:nvSpPr>
          <p:cNvPr id="11" name="Slide Number Placeholder 10"/>
          <p:cNvSpPr>
            <a:spLocks noGrp="1"/>
          </p:cNvSpPr>
          <p:nvPr>
            <p:ph type="sldNum" sz="quarter" idx="11"/>
          </p:nvPr>
        </p:nvSpPr>
        <p:spPr/>
        <p:txBody>
          <a:bodyPr/>
          <a:lstStyle/>
          <a:p>
            <a:fld id="{B1F932E1-80AE-43F5-917D-8E97C2A8E790}"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12750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CC6DB5B9-205A-4791-9A5E-661576B83BE6}" type="datetime1">
              <a:rPr lang="en-US" smtClean="0"/>
              <a:pPr/>
              <a:t>1/28/2023</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074734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9012ABEA-10FD-4D47-85ED-2E8EAF9D99D3}" type="datetimeFigureOut">
              <a:rPr lang="en-US" smtClean="0"/>
              <a:pPr/>
              <a:t>1/28/2023</a:t>
            </a:fld>
            <a:endParaRPr lang="en-US"/>
          </a:p>
        </p:txBody>
      </p:sp>
      <p:sp>
        <p:nvSpPr>
          <p:cNvPr id="8" name="Slide Number Placeholder 7"/>
          <p:cNvSpPr>
            <a:spLocks noGrp="1"/>
          </p:cNvSpPr>
          <p:nvPr>
            <p:ph type="sldNum" sz="quarter" idx="11"/>
          </p:nvPr>
        </p:nvSpPr>
        <p:spPr/>
        <p:txBody>
          <a:bodyPr/>
          <a:lstStyle/>
          <a:p>
            <a:fld id="{B1F932E1-80AE-43F5-917D-8E97C2A8E790}"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852897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012ABEA-10FD-4D47-85ED-2E8EAF9D99D3}" type="datetimeFigureOut">
              <a:rPr lang="en-US" smtClean="0"/>
              <a:pPr/>
              <a:t>1/28/2023</a:t>
            </a:fld>
            <a:endParaRPr lang="en-US"/>
          </a:p>
        </p:txBody>
      </p:sp>
      <p:sp>
        <p:nvSpPr>
          <p:cNvPr id="6" name="Slide Number Placeholder 5"/>
          <p:cNvSpPr>
            <a:spLocks noGrp="1"/>
          </p:cNvSpPr>
          <p:nvPr>
            <p:ph type="sldNum" sz="quarter" idx="11"/>
          </p:nvPr>
        </p:nvSpPr>
        <p:spPr/>
        <p:txBody>
          <a:bodyPr/>
          <a:lstStyle/>
          <a:p>
            <a:fld id="{B1F932E1-80AE-43F5-917D-8E97C2A8E790}" type="slidenum">
              <a:rPr lang="en-US" smtClean="0"/>
              <a:pPr/>
              <a:t>‹#›</a:t>
            </a:fld>
            <a:endParaRPr lang="en-US"/>
          </a:p>
        </p:txBody>
      </p:sp>
      <p:sp>
        <p:nvSpPr>
          <p:cNvPr id="8" name="Footer Placeholder 7"/>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907796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1AA217BC-A4FC-46A4-B3AF-F5F8D8D7C64F}" type="datetime1">
              <a:rPr lang="en-US" smtClean="0"/>
              <a:pPr/>
              <a:t>1/28/2023</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8742077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9012ABEA-10FD-4D47-85ED-2E8EAF9D99D3}" type="datetimeFigureOut">
              <a:rPr lang="en-US" smtClean="0"/>
              <a:pPr/>
              <a:t>1/28/2023</a:t>
            </a:fld>
            <a:endParaRPr lang="en-US"/>
          </a:p>
        </p:txBody>
      </p:sp>
      <p:sp>
        <p:nvSpPr>
          <p:cNvPr id="9" name="Slide Number Placeholder 8"/>
          <p:cNvSpPr>
            <a:spLocks noGrp="1"/>
          </p:cNvSpPr>
          <p:nvPr>
            <p:ph type="sldNum" sz="quarter" idx="11"/>
          </p:nvPr>
        </p:nvSpPr>
        <p:spPr/>
        <p:txBody>
          <a:bodyPr/>
          <a:lstStyle/>
          <a:p>
            <a:fld id="{B1F932E1-80AE-43F5-917D-8E97C2A8E790}"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3733616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AA00995-0CB9-4A52-BB33-C737A42F35CC}" type="datetime1">
              <a:rPr lang="en-US" smtClean="0"/>
              <a:pPr/>
              <a:t>1/28/2023</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2929576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9012ABEA-10FD-4D47-85ED-2E8EAF9D99D3}" type="datetimeFigureOut">
              <a:rPr lang="en-US" smtClean="0"/>
              <a:pPr/>
              <a:t>1/28/2023</a:t>
            </a:fld>
            <a:endParaRPr lang="en-US"/>
          </a:p>
        </p:txBody>
      </p:sp>
      <p:sp>
        <p:nvSpPr>
          <p:cNvPr id="6" name="Slide Number Placeholder 5"/>
          <p:cNvSpPr>
            <a:spLocks noGrp="1"/>
          </p:cNvSpPr>
          <p:nvPr>
            <p:ph type="sldNum" sz="quarter" idx="11"/>
          </p:nvPr>
        </p:nvSpPr>
        <p:spPr/>
        <p:txBody>
          <a:bodyPr/>
          <a:lstStyle>
            <a:lvl1pPr>
              <a:defRPr/>
            </a:lvl1pPr>
          </a:lstStyle>
          <a:p>
            <a:fld id="{B1F932E1-80AE-43F5-917D-8E97C2A8E790}"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615912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pic>
        <p:nvPicPr>
          <p:cNvPr id="9" name="Picture 8" descr="5-00332_grey-bar.png"/>
          <p:cNvPicPr>
            <a:picLocks noChangeAspect="1"/>
          </p:cNvPicPr>
          <p:nvPr/>
        </p:nvPicPr>
        <p:blipFill>
          <a:blip r:embed="rId2" cstate="screen"/>
          <a:srcRect t="93333"/>
          <a:stretch>
            <a:fillRect/>
          </a:stretch>
        </p:blipFill>
        <p:spPr>
          <a:xfrm>
            <a:off x="0" y="6400800"/>
            <a:ext cx="9144000" cy="457200"/>
          </a:xfrm>
          <a:prstGeom prst="rect">
            <a:avLst/>
          </a:prstGeom>
        </p:spPr>
      </p:pic>
      <p:sp>
        <p:nvSpPr>
          <p:cNvPr id="2" name="Title 1"/>
          <p:cNvSpPr>
            <a:spLocks noGrp="1"/>
          </p:cNvSpPr>
          <p:nvPr>
            <p:ph type="ctrTitle"/>
          </p:nvPr>
        </p:nvSpPr>
        <p:spPr>
          <a:xfrm>
            <a:off x="381000" y="832356"/>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381000" y="3048000"/>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6" name="Picture 24" descr="C:\Program Files\Microsoft Resource DVD Artwork\DVD_ART\Artwork_Imagery\Shapes and Graphics\Line\faded white line.png"/>
          <p:cNvPicPr>
            <a:picLocks noChangeAspect="1" noChangeArrowheads="1"/>
          </p:cNvPicPr>
          <p:nvPr/>
        </p:nvPicPr>
        <p:blipFill>
          <a:blip r:embed="rId3" cstate="screen"/>
          <a:srcRect/>
          <a:stretch>
            <a:fillRect/>
          </a:stretch>
        </p:blipFill>
        <p:spPr bwMode="auto">
          <a:xfrm>
            <a:off x="-238125" y="5623432"/>
            <a:ext cx="8696325" cy="19050"/>
          </a:xfrm>
          <a:prstGeom prst="rect">
            <a:avLst/>
          </a:prstGeom>
          <a:noFill/>
        </p:spPr>
      </p:pic>
      <p:sp>
        <p:nvSpPr>
          <p:cNvPr id="7" name="Text Placeholder 6"/>
          <p:cNvSpPr>
            <a:spLocks noGrp="1"/>
          </p:cNvSpPr>
          <p:nvPr>
            <p:ph type="body" sz="quarter" idx="10" hasCustomPrompt="1"/>
          </p:nvPr>
        </p:nvSpPr>
        <p:spPr>
          <a:xfrm>
            <a:off x="1072886" y="4572000"/>
            <a:ext cx="7690114" cy="1066800"/>
          </a:xfrm>
          <a:effectLst>
            <a:reflection blurRad="6350" stA="52000" endA="300" endPos="35000" dir="5400000" sy="-100000" algn="bl" rotWithShape="0"/>
          </a:effectLst>
        </p:spPr>
        <p:txBody>
          <a:bodyPr anchor="t" anchorCtr="0">
            <a:noAutofit/>
            <a:scene3d>
              <a:camera prst="orthographicFront"/>
              <a:lightRig rig="flat" dir="t"/>
            </a:scene3d>
            <a:sp3d>
              <a:contourClr>
                <a:schemeClr val="accent4">
                  <a:lumMod val="50000"/>
                </a:schemeClr>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4">
                      <a:lumMod val="50000"/>
                    </a:schemeClr>
                  </a:solidFill>
                </a:ln>
                <a:solidFill>
                  <a:schemeClr val="tx1"/>
                </a:solidFill>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1540959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49828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6150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6945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90137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25038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668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chemeClr val="tx1"/>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26309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8.png"/><Relationship Id="rId5" Type="http://schemas.openxmlformats.org/officeDocument/2006/relationships/slideLayout" Target="../slideLayouts/slideLayout16.xml"/><Relationship Id="rId10" Type="http://schemas.openxmlformats.org/officeDocument/2006/relationships/image" Target="../media/image7.pn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screen"/>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59199748"/>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effectLst/>
          <a:latin typeface="+mj-lt"/>
          <a:ea typeface="+mn-ea"/>
          <a:cs typeface="Arial" charset="0"/>
        </a:defRPr>
      </a:lvl1pPr>
    </p:titleStyle>
    <p:bodyStyle>
      <a:lvl1pPr marL="460375" indent="-460375" algn="l" defTabSz="914363" rtl="0" eaLnBrk="1" latinLnBrk="0" hangingPunct="1">
        <a:lnSpc>
          <a:spcPct val="90000"/>
        </a:lnSpc>
        <a:spcBef>
          <a:spcPct val="20000"/>
        </a:spcBef>
        <a:buFontTx/>
        <a:buBlip>
          <a:blip r:embed="rId14"/>
        </a:buBlip>
        <a:defRPr sz="3200" kern="1200">
          <a:solidFill>
            <a:schemeClr val="bg1"/>
          </a:solidFill>
          <a:latin typeface="+mn-lt"/>
          <a:ea typeface="+mn-ea"/>
          <a:cs typeface="+mn-cs"/>
        </a:defRPr>
      </a:lvl1pPr>
      <a:lvl2pPr marL="854075" indent="-393700" algn="l" defTabSz="914363" rtl="0" eaLnBrk="1" latinLnBrk="0" hangingPunct="1">
        <a:lnSpc>
          <a:spcPct val="90000"/>
        </a:lnSpc>
        <a:spcBef>
          <a:spcPct val="20000"/>
        </a:spcBef>
        <a:buFontTx/>
        <a:buBlip>
          <a:blip r:embed="rId15"/>
        </a:buBlip>
        <a:defRPr sz="2800" kern="1200">
          <a:solidFill>
            <a:schemeClr val="bg1"/>
          </a:solidFill>
          <a:latin typeface="+mn-lt"/>
          <a:ea typeface="+mn-ea"/>
          <a:cs typeface="+mn-cs"/>
        </a:defRPr>
      </a:lvl2pPr>
      <a:lvl3pPr marL="1258888" indent="-404813"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3pPr>
      <a:lvl4pPr marL="1655763" indent="-396875"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4pPr>
      <a:lvl5pPr marL="1941513" indent="-400050" algn="l" defTabSz="914363" rtl="0" eaLnBrk="1" latinLnBrk="0" hangingPunct="1">
        <a:lnSpc>
          <a:spcPct val="90000"/>
        </a:lnSpc>
        <a:spcBef>
          <a:spcPct val="20000"/>
        </a:spcBef>
        <a:buFontTx/>
        <a:buBlip>
          <a:blip r:embed="rId15"/>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10" cstate="screen">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1" cstate="screen"/>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9012ABEA-10FD-4D47-85ED-2E8EAF9D99D3}" type="datetimeFigureOut">
              <a:rPr lang="en-US" smtClean="0"/>
              <a:pPr/>
              <a:t>1/28/2023</a:t>
            </a:fld>
            <a:endParaRPr lang="en-US"/>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endParaRPr lang="en-US"/>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fld id="{B1F932E1-80AE-43F5-917D-8E97C2A8E790}" type="slidenum">
              <a:rPr lang="en-US" smtClean="0"/>
              <a:pPr/>
              <a:t>‹#›</a:t>
            </a:fld>
            <a:endParaRPr lang="en-US"/>
          </a:p>
        </p:txBody>
      </p:sp>
    </p:spTree>
    <p:extLst>
      <p:ext uri="{BB962C8B-B14F-4D97-AF65-F5344CB8AC3E}">
        <p14:creationId xmlns:p14="http://schemas.microsoft.com/office/powerpoint/2010/main" val="2263834570"/>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92734" y="5094577"/>
            <a:ext cx="6194066" cy="584775"/>
          </a:xfrm>
        </p:spPr>
        <p:txBody>
          <a:bodyPr>
            <a:spAutoFit/>
          </a:bodyPr>
          <a:lstStyle/>
          <a:p>
            <a:r>
              <a:rPr lang="en-US" sz="3200" dirty="0">
                <a:solidFill>
                  <a:schemeClr val="tx1"/>
                </a:solidFill>
              </a:rPr>
              <a:t>The Way Of A Fool</a:t>
            </a:r>
          </a:p>
        </p:txBody>
      </p:sp>
      <p:sp>
        <p:nvSpPr>
          <p:cNvPr id="2" name="Title 1"/>
          <p:cNvSpPr>
            <a:spLocks noGrp="1"/>
          </p:cNvSpPr>
          <p:nvPr>
            <p:ph type="ctrTitle"/>
          </p:nvPr>
        </p:nvSpPr>
        <p:spPr>
          <a:xfrm>
            <a:off x="1121829" y="3550757"/>
            <a:ext cx="7577814" cy="1323439"/>
          </a:xfrm>
        </p:spPr>
        <p:txBody>
          <a:bodyPr>
            <a:spAutoFit/>
          </a:bodyPr>
          <a:lstStyle/>
          <a:p>
            <a:r>
              <a:rPr lang="en-US" b="1" dirty="0">
                <a:solidFill>
                  <a:schemeClr val="tx1"/>
                </a:solidFill>
              </a:rPr>
              <a:t>Studies In Proverbs</a:t>
            </a:r>
            <a:br>
              <a:rPr lang="en-US" b="1" dirty="0">
                <a:solidFill>
                  <a:schemeClr val="tx1"/>
                </a:solidFill>
              </a:rPr>
            </a:br>
            <a:r>
              <a:rPr lang="en-US" b="1" dirty="0">
                <a:solidFill>
                  <a:schemeClr val="tx1"/>
                </a:solidFill>
              </a:rPr>
              <a:t>Lesson Two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1600200"/>
            <a:ext cx="8801100" cy="4093428"/>
          </a:xfrm>
        </p:spPr>
        <p:txBody>
          <a:bodyPr wrap="square">
            <a:spAutoFit/>
          </a:bodyPr>
          <a:lstStyle/>
          <a:p>
            <a:pPr>
              <a:buNone/>
            </a:pPr>
            <a:r>
              <a:rPr lang="en-US" sz="3200" b="1" baseline="0" dirty="0">
                <a:solidFill>
                  <a:srgbClr val="FF0000"/>
                </a:solidFill>
              </a:rPr>
              <a:t>Places his trust in himself. Proverbs 12:15; </a:t>
            </a:r>
            <a:br>
              <a:rPr lang="en-US" sz="3200" b="1" baseline="0" dirty="0">
                <a:solidFill>
                  <a:srgbClr val="FF0000"/>
                </a:solidFill>
              </a:rPr>
            </a:br>
            <a:r>
              <a:rPr lang="en-US" sz="3200" b="1" baseline="0" dirty="0">
                <a:solidFill>
                  <a:srgbClr val="FF0000"/>
                </a:solidFill>
              </a:rPr>
              <a:t>cf. 28:26</a:t>
            </a:r>
          </a:p>
          <a:p>
            <a:pPr>
              <a:buNone/>
            </a:pPr>
            <a:r>
              <a:rPr lang="en-US" baseline="0" dirty="0">
                <a:solidFill>
                  <a:schemeClr val="tx1"/>
                </a:solidFill>
              </a:rPr>
              <a:t>	1.	He acts like a “know it all”</a:t>
            </a:r>
            <a:br>
              <a:rPr lang="en-US" baseline="0" dirty="0">
                <a:solidFill>
                  <a:schemeClr val="tx1"/>
                </a:solidFill>
              </a:rPr>
            </a:br>
            <a:r>
              <a:rPr lang="en-US" baseline="0" dirty="0">
                <a:solidFill>
                  <a:schemeClr val="tx1"/>
                </a:solidFill>
              </a:rPr>
              <a:t>Proverbs 18:13 – he answers </a:t>
            </a:r>
            <a:r>
              <a:rPr lang="en-US" i="1" baseline="0" dirty="0">
                <a:solidFill>
                  <a:schemeClr val="tx1"/>
                </a:solidFill>
              </a:rPr>
              <a:t>“a matter before he hears it.”</a:t>
            </a:r>
          </a:p>
          <a:p>
            <a:pPr>
              <a:buNone/>
            </a:pPr>
            <a:r>
              <a:rPr lang="en-US" baseline="0" dirty="0">
                <a:solidFill>
                  <a:schemeClr val="tx1"/>
                </a:solidFill>
              </a:rPr>
              <a:t>	2.	He is like a child who despises his father’s instruction. Proverbs 15:5</a:t>
            </a:r>
          </a:p>
          <a:p>
            <a:pPr>
              <a:buNone/>
            </a:pPr>
            <a:endParaRPr lang="en-US" baseline="0" dirty="0">
              <a:solidFill>
                <a:schemeClr val="tx1"/>
              </a:solidFill>
            </a:endParaRPr>
          </a:p>
          <a:p>
            <a:pPr>
              <a:buFont typeface="Wingdings" panose="05000000000000000000" pitchFamily="2" charset="2"/>
              <a:buChar char="Ø"/>
            </a:pPr>
            <a:r>
              <a:rPr lang="en-US" baseline="0" dirty="0">
                <a:solidFill>
                  <a:schemeClr val="tx1"/>
                </a:solidFill>
              </a:rPr>
              <a:t> </a:t>
            </a:r>
            <a:r>
              <a:rPr lang="en-US" b="1" baseline="0" dirty="0">
                <a:solidFill>
                  <a:schemeClr val="tx1"/>
                </a:solidFill>
              </a:rPr>
              <a:t>Instead of trusting in himself, he ought to trust in God. Proverbs 3:5-6</a:t>
            </a:r>
          </a:p>
        </p:txBody>
      </p:sp>
      <p:sp>
        <p:nvSpPr>
          <p:cNvPr id="2" name="Title 1"/>
          <p:cNvSpPr>
            <a:spLocks noGrp="1"/>
          </p:cNvSpPr>
          <p:nvPr>
            <p:ph type="title"/>
          </p:nvPr>
        </p:nvSpPr>
        <p:spPr>
          <a:xfrm>
            <a:off x="276519" y="381000"/>
            <a:ext cx="8610600" cy="646331"/>
          </a:xfrm>
        </p:spPr>
        <p:txBody>
          <a:bodyPr wrap="square">
            <a:spAutoFit/>
          </a:bodyPr>
          <a:lstStyle/>
          <a:p>
            <a:r>
              <a:rPr lang="en-US" b="1" i="1" baseline="0" dirty="0">
                <a:solidFill>
                  <a:schemeClr val="tx1"/>
                </a:solidFill>
              </a:rPr>
              <a:t>“The way of a fool” </a:t>
            </a:r>
            <a:r>
              <a:rPr lang="en-US" b="1" baseline="0" dirty="0">
                <a:solidFill>
                  <a:schemeClr val="tx1"/>
                </a:solidFill>
              </a:rPr>
              <a:t>is that of a person who:</a:t>
            </a:r>
            <a:endParaRPr lang="en-US" b="1"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839200" cy="3600986"/>
          </a:xfrm>
        </p:spPr>
        <p:txBody>
          <a:bodyPr>
            <a:spAutoFit/>
          </a:bodyPr>
          <a:lstStyle/>
          <a:p>
            <a:pPr>
              <a:buNone/>
            </a:pPr>
            <a:r>
              <a:rPr lang="en-US" sz="3200" b="1" baseline="0" dirty="0">
                <a:solidFill>
                  <a:srgbClr val="FF0000"/>
                </a:solidFill>
              </a:rPr>
              <a:t>Despises wisdom and instruction. Proverbs 1:7</a:t>
            </a:r>
          </a:p>
          <a:p>
            <a:pPr>
              <a:buNone/>
            </a:pPr>
            <a:r>
              <a:rPr lang="en-US" baseline="0" dirty="0">
                <a:solidFill>
                  <a:schemeClr val="tx1"/>
                </a:solidFill>
              </a:rPr>
              <a:t>	1.	He has </a:t>
            </a:r>
            <a:r>
              <a:rPr lang="en-US" i="1" baseline="0" dirty="0">
                <a:solidFill>
                  <a:schemeClr val="tx1"/>
                </a:solidFill>
              </a:rPr>
              <a:t>“no delight in understanding …”</a:t>
            </a:r>
            <a:r>
              <a:rPr lang="en-US" baseline="0" dirty="0">
                <a:solidFill>
                  <a:schemeClr val="tx1"/>
                </a:solidFill>
              </a:rPr>
              <a:t> Proverbs 18:2</a:t>
            </a:r>
          </a:p>
          <a:p>
            <a:pPr>
              <a:buNone/>
            </a:pPr>
            <a:r>
              <a:rPr lang="en-US" baseline="0" dirty="0">
                <a:solidFill>
                  <a:schemeClr val="tx1"/>
                </a:solidFill>
              </a:rPr>
              <a:t>	2.	He will </a:t>
            </a:r>
            <a:r>
              <a:rPr lang="en-US" i="1" baseline="0" dirty="0">
                <a:solidFill>
                  <a:schemeClr val="tx1"/>
                </a:solidFill>
              </a:rPr>
              <a:t>“despise the wisdom” </a:t>
            </a:r>
            <a:r>
              <a:rPr lang="en-US" baseline="0" dirty="0">
                <a:solidFill>
                  <a:schemeClr val="tx1"/>
                </a:solidFill>
              </a:rPr>
              <a:t>of the words of the wise. Proverbs 23:9;</a:t>
            </a:r>
            <a:r>
              <a:rPr lang="en-US" dirty="0">
                <a:solidFill>
                  <a:schemeClr val="tx1"/>
                </a:solidFill>
              </a:rPr>
              <a:t> cf. 1 Kings 12:6-15</a:t>
            </a:r>
            <a:endParaRPr lang="en-US" baseline="0" dirty="0">
              <a:solidFill>
                <a:schemeClr val="tx1"/>
              </a:solidFill>
            </a:endParaRPr>
          </a:p>
          <a:p>
            <a:pPr>
              <a:buNone/>
            </a:pPr>
            <a:r>
              <a:rPr lang="en-US" baseline="0" dirty="0">
                <a:solidFill>
                  <a:schemeClr val="tx1"/>
                </a:solidFill>
              </a:rPr>
              <a:t>	3.	His attitude is the very opposite of that of Cornelius. Acts 10:29-33</a:t>
            </a:r>
          </a:p>
          <a:p>
            <a:pPr>
              <a:buNone/>
            </a:pPr>
            <a:r>
              <a:rPr lang="en-US" baseline="0" dirty="0">
                <a:solidFill>
                  <a:schemeClr val="tx1"/>
                </a:solidFill>
              </a:rPr>
              <a:t>	4.	His attitude is the opposite of that of the penitent jailor. Acts 16:29-30</a:t>
            </a:r>
          </a:p>
        </p:txBody>
      </p:sp>
      <p:sp>
        <p:nvSpPr>
          <p:cNvPr id="6" name="Title 1">
            <a:extLst>
              <a:ext uri="{FF2B5EF4-FFF2-40B4-BE49-F238E27FC236}">
                <a16:creationId xmlns:a16="http://schemas.microsoft.com/office/drawing/2014/main" id="{1C965CBE-3AB0-A853-8173-2FC4D3164581}"/>
              </a:ext>
            </a:extLst>
          </p:cNvPr>
          <p:cNvSpPr>
            <a:spLocks noGrp="1"/>
          </p:cNvSpPr>
          <p:nvPr>
            <p:ph type="title"/>
          </p:nvPr>
        </p:nvSpPr>
        <p:spPr>
          <a:xfrm>
            <a:off x="276519" y="381000"/>
            <a:ext cx="8610600" cy="646331"/>
          </a:xfrm>
        </p:spPr>
        <p:txBody>
          <a:bodyPr wrap="square">
            <a:spAutoFit/>
          </a:bodyPr>
          <a:lstStyle/>
          <a:p>
            <a:r>
              <a:rPr lang="en-US" b="1" i="1" baseline="0" dirty="0">
                <a:solidFill>
                  <a:schemeClr val="tx1"/>
                </a:solidFill>
              </a:rPr>
              <a:t>“The way of a fool” </a:t>
            </a:r>
            <a:r>
              <a:rPr lang="en-US" b="1" baseline="0" dirty="0">
                <a:solidFill>
                  <a:schemeClr val="tx1"/>
                </a:solidFill>
              </a:rPr>
              <a:t>is that of a person who:</a:t>
            </a:r>
            <a:endParaRPr lang="en-US" b="1"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62760"/>
          </a:xfrm>
        </p:spPr>
        <p:txBody>
          <a:bodyPr>
            <a:spAutoFit/>
          </a:bodyPr>
          <a:lstStyle/>
          <a:p>
            <a:pPr>
              <a:buNone/>
            </a:pPr>
            <a:r>
              <a:rPr lang="en-US" sz="3200" b="1" baseline="0" dirty="0">
                <a:solidFill>
                  <a:srgbClr val="FF0000"/>
                </a:solidFill>
              </a:rPr>
              <a:t>Feeds on foolishness. Proverbs 15:14</a:t>
            </a:r>
          </a:p>
          <a:p>
            <a:pPr>
              <a:buNone/>
            </a:pPr>
            <a:r>
              <a:rPr lang="en-US" baseline="0" dirty="0">
                <a:solidFill>
                  <a:schemeClr val="tx1"/>
                </a:solidFill>
              </a:rPr>
              <a:t>1.	</a:t>
            </a:r>
            <a:r>
              <a:rPr lang="en-US" i="1" baseline="0" dirty="0">
                <a:solidFill>
                  <a:schemeClr val="tx1"/>
                </a:solidFill>
              </a:rPr>
              <a:t>“</a:t>
            </a:r>
            <a:r>
              <a:rPr lang="en-US" i="1" dirty="0">
                <a:solidFill>
                  <a:schemeClr val="tx1"/>
                </a:solidFill>
              </a:rPr>
              <a:t>The heart of him that hath understanding seeketh knowledge…”</a:t>
            </a:r>
            <a:r>
              <a:rPr lang="en-US" dirty="0">
                <a:solidFill>
                  <a:schemeClr val="tx1"/>
                </a:solidFill>
              </a:rPr>
              <a:t> </a:t>
            </a:r>
            <a:r>
              <a:rPr lang="en-US" baseline="0" dirty="0">
                <a:solidFill>
                  <a:schemeClr val="tx1"/>
                </a:solidFill>
              </a:rPr>
              <a:t>Proverbs 15:14</a:t>
            </a:r>
          </a:p>
          <a:p>
            <a:pPr>
              <a:buNone/>
            </a:pPr>
            <a:endParaRPr lang="en-US" baseline="0" dirty="0">
              <a:solidFill>
                <a:schemeClr val="tx1"/>
              </a:solidFill>
            </a:endParaRPr>
          </a:p>
          <a:p>
            <a:pPr>
              <a:buNone/>
            </a:pPr>
            <a:r>
              <a:rPr lang="en-US" dirty="0">
                <a:solidFill>
                  <a:schemeClr val="tx1"/>
                </a:solidFill>
              </a:rPr>
              <a:t>2. </a:t>
            </a:r>
            <a:r>
              <a:rPr lang="en-US" i="1" baseline="0" dirty="0">
                <a:solidFill>
                  <a:schemeClr val="tx1"/>
                </a:solidFill>
              </a:rPr>
              <a:t>“… But the mouth of fools feedeth on folly (foolishness KJV).”</a:t>
            </a:r>
            <a:r>
              <a:rPr lang="en-US" baseline="0" dirty="0">
                <a:solidFill>
                  <a:schemeClr val="tx1"/>
                </a:solidFill>
              </a:rPr>
              <a:t> Proverbs 15:14</a:t>
            </a:r>
          </a:p>
          <a:p>
            <a:pPr>
              <a:buNone/>
            </a:pPr>
            <a:endParaRPr lang="en-US" i="1" baseline="0" dirty="0">
              <a:solidFill>
                <a:schemeClr val="tx1"/>
              </a:solidFill>
            </a:endParaRPr>
          </a:p>
          <a:p>
            <a:pPr>
              <a:buNone/>
            </a:pPr>
            <a:r>
              <a:rPr lang="en-US" dirty="0">
                <a:solidFill>
                  <a:schemeClr val="tx1"/>
                </a:solidFill>
              </a:rPr>
              <a:t>3. Spiritually we are what we eat. cf. Proverbs 23:7-9; 4:23, </a:t>
            </a:r>
            <a:r>
              <a:rPr lang="en-US" i="1" dirty="0">
                <a:solidFill>
                  <a:schemeClr val="tx1"/>
                </a:solidFill>
              </a:rPr>
              <a:t>“Keep thy heart with all diligence; For out of it are the issues of life.”</a:t>
            </a:r>
          </a:p>
        </p:txBody>
      </p:sp>
      <p:sp>
        <p:nvSpPr>
          <p:cNvPr id="6" name="Title 1">
            <a:extLst>
              <a:ext uri="{FF2B5EF4-FFF2-40B4-BE49-F238E27FC236}">
                <a16:creationId xmlns:a16="http://schemas.microsoft.com/office/drawing/2014/main" id="{9A9E4EC6-954A-F73B-CC16-CE3AFC77219C}"/>
              </a:ext>
            </a:extLst>
          </p:cNvPr>
          <p:cNvSpPr>
            <a:spLocks noGrp="1"/>
          </p:cNvSpPr>
          <p:nvPr>
            <p:ph type="title"/>
          </p:nvPr>
        </p:nvSpPr>
        <p:spPr>
          <a:xfrm>
            <a:off x="276519" y="381000"/>
            <a:ext cx="8610600" cy="646331"/>
          </a:xfrm>
        </p:spPr>
        <p:txBody>
          <a:bodyPr wrap="square">
            <a:spAutoFit/>
          </a:bodyPr>
          <a:lstStyle/>
          <a:p>
            <a:r>
              <a:rPr lang="en-US" b="1" i="1" baseline="0" dirty="0">
                <a:solidFill>
                  <a:schemeClr val="tx1"/>
                </a:solidFill>
              </a:rPr>
              <a:t>“The way of a fool” </a:t>
            </a:r>
            <a:r>
              <a:rPr lang="en-US" b="1" baseline="0" dirty="0">
                <a:solidFill>
                  <a:schemeClr val="tx1"/>
                </a:solidFill>
              </a:rPr>
              <a:t>is that of a person who:</a:t>
            </a:r>
            <a:endParaRPr lang="en-US" b="1"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33108"/>
            <a:ext cx="8839200" cy="5478423"/>
          </a:xfrm>
        </p:spPr>
        <p:txBody>
          <a:bodyPr wrap="square">
            <a:spAutoFit/>
          </a:bodyPr>
          <a:lstStyle/>
          <a:p>
            <a:pPr>
              <a:buNone/>
            </a:pPr>
            <a:r>
              <a:rPr lang="en-US" sz="3500" b="1" baseline="0" dirty="0">
                <a:solidFill>
                  <a:srgbClr val="FF0000"/>
                </a:solidFill>
              </a:rPr>
              <a:t>Does not exercise self control.</a:t>
            </a:r>
            <a:br>
              <a:rPr lang="en-US" sz="3500" b="1" baseline="0" dirty="0">
                <a:solidFill>
                  <a:srgbClr val="FF0000"/>
                </a:solidFill>
              </a:rPr>
            </a:br>
            <a:r>
              <a:rPr lang="en-US" sz="3500" b="1" baseline="0" dirty="0">
                <a:solidFill>
                  <a:srgbClr val="FF0000"/>
                </a:solidFill>
              </a:rPr>
              <a:t>Proverbs 12:16</a:t>
            </a:r>
          </a:p>
          <a:p>
            <a:pPr>
              <a:buNone/>
            </a:pPr>
            <a:r>
              <a:rPr lang="en-US" baseline="0" dirty="0">
                <a:solidFill>
                  <a:schemeClr val="tx1"/>
                </a:solidFill>
              </a:rPr>
              <a:t>1.	</a:t>
            </a:r>
            <a:r>
              <a:rPr lang="en-US" i="1" baseline="0" dirty="0">
                <a:solidFill>
                  <a:schemeClr val="tx1"/>
                </a:solidFill>
              </a:rPr>
              <a:t>His “wrath is presently known” (Known at once,” NKJV)</a:t>
            </a:r>
          </a:p>
          <a:p>
            <a:pPr>
              <a:buNone/>
            </a:pPr>
            <a:r>
              <a:rPr lang="en-US" baseline="0" dirty="0">
                <a:solidFill>
                  <a:schemeClr val="tx1"/>
                </a:solidFill>
              </a:rPr>
              <a:t>2.	At the least provocation he becomes offended; his pride is easily hurt. Proverbs 13:10. He stirs up strife.</a:t>
            </a:r>
            <a:br>
              <a:rPr lang="en-US" baseline="0" dirty="0">
                <a:solidFill>
                  <a:schemeClr val="tx1"/>
                </a:solidFill>
              </a:rPr>
            </a:br>
            <a:r>
              <a:rPr lang="en-US" baseline="0" dirty="0">
                <a:solidFill>
                  <a:schemeClr val="tx1"/>
                </a:solidFill>
              </a:rPr>
              <a:t>Proverbs 15:18</a:t>
            </a:r>
          </a:p>
          <a:p>
            <a:pPr>
              <a:buNone/>
            </a:pPr>
            <a:r>
              <a:rPr lang="en-US" baseline="0" dirty="0">
                <a:solidFill>
                  <a:schemeClr val="tx1"/>
                </a:solidFill>
              </a:rPr>
              <a:t>3.	It is safer to meet a </a:t>
            </a:r>
            <a:r>
              <a:rPr lang="en-US" i="1" baseline="0" dirty="0">
                <a:solidFill>
                  <a:schemeClr val="tx1"/>
                </a:solidFill>
              </a:rPr>
              <a:t>“bear robbed of her cubs than a fool in his folly.”</a:t>
            </a:r>
            <a:r>
              <a:rPr lang="en-US" baseline="0" dirty="0">
                <a:solidFill>
                  <a:schemeClr val="tx1"/>
                </a:solidFill>
              </a:rPr>
              <a:t> Proverbs 17:12</a:t>
            </a:r>
          </a:p>
          <a:p>
            <a:pPr>
              <a:buNone/>
            </a:pPr>
            <a:r>
              <a:rPr lang="en-US" baseline="0" dirty="0">
                <a:solidFill>
                  <a:schemeClr val="tx1"/>
                </a:solidFill>
              </a:rPr>
              <a:t>4.	His </a:t>
            </a:r>
            <a:r>
              <a:rPr lang="en-US" i="1" baseline="0" dirty="0">
                <a:solidFill>
                  <a:schemeClr val="tx1"/>
                </a:solidFill>
              </a:rPr>
              <a:t>“wrath” </a:t>
            </a:r>
            <a:r>
              <a:rPr lang="en-US" baseline="0" dirty="0">
                <a:solidFill>
                  <a:schemeClr val="tx1"/>
                </a:solidFill>
              </a:rPr>
              <a:t>is heavy. Proverbs 27:3</a:t>
            </a:r>
          </a:p>
          <a:p>
            <a:pPr>
              <a:buNone/>
            </a:pPr>
            <a:r>
              <a:rPr lang="en-US" baseline="0" dirty="0">
                <a:solidFill>
                  <a:schemeClr val="tx1"/>
                </a:solidFill>
              </a:rPr>
              <a:t>5.	In contrast, God wants a person to be </a:t>
            </a:r>
            <a:r>
              <a:rPr lang="en-US" i="1" baseline="0" dirty="0">
                <a:solidFill>
                  <a:schemeClr val="tx1"/>
                </a:solidFill>
              </a:rPr>
              <a:t>“slow to anger,”</a:t>
            </a:r>
            <a:r>
              <a:rPr lang="en-US" baseline="0" dirty="0">
                <a:solidFill>
                  <a:schemeClr val="tx1"/>
                </a:solidFill>
              </a:rPr>
              <a:t> and to rule </a:t>
            </a:r>
            <a:r>
              <a:rPr lang="en-US" i="1" baseline="0" dirty="0">
                <a:solidFill>
                  <a:schemeClr val="tx1"/>
                </a:solidFill>
              </a:rPr>
              <a:t>“his spirit.” </a:t>
            </a:r>
            <a:r>
              <a:rPr lang="en-US" baseline="0" dirty="0">
                <a:solidFill>
                  <a:schemeClr val="tx1"/>
                </a:solidFill>
              </a:rPr>
              <a:t>Proverbs 16:32;</a:t>
            </a:r>
            <a:r>
              <a:rPr lang="en-US" dirty="0">
                <a:solidFill>
                  <a:schemeClr val="tx1"/>
                </a:solidFill>
              </a:rPr>
              <a:t> Proverbs 29:11;</a:t>
            </a:r>
            <a:br>
              <a:rPr lang="en-US" dirty="0">
                <a:solidFill>
                  <a:schemeClr val="tx1"/>
                </a:solidFill>
              </a:rPr>
            </a:br>
            <a:r>
              <a:rPr lang="en-US" baseline="0" dirty="0">
                <a:solidFill>
                  <a:schemeClr val="tx1"/>
                </a:solidFill>
              </a:rPr>
              <a:t>cf. Ephesians 4:26; James 1:20</a:t>
            </a:r>
            <a:endParaRPr lang="en-US" dirty="0">
              <a:solidFill>
                <a:schemeClr val="tx1"/>
              </a:solidFill>
            </a:endParaRPr>
          </a:p>
        </p:txBody>
      </p:sp>
      <p:sp>
        <p:nvSpPr>
          <p:cNvPr id="6" name="Title 1">
            <a:extLst>
              <a:ext uri="{FF2B5EF4-FFF2-40B4-BE49-F238E27FC236}">
                <a16:creationId xmlns:a16="http://schemas.microsoft.com/office/drawing/2014/main" id="{D48F5B3F-D567-A12D-EF44-9EA44C28F73D}"/>
              </a:ext>
            </a:extLst>
          </p:cNvPr>
          <p:cNvSpPr>
            <a:spLocks noGrp="1"/>
          </p:cNvSpPr>
          <p:nvPr>
            <p:ph type="title"/>
          </p:nvPr>
        </p:nvSpPr>
        <p:spPr>
          <a:xfrm>
            <a:off x="276519" y="381000"/>
            <a:ext cx="8610600" cy="646331"/>
          </a:xfrm>
        </p:spPr>
        <p:txBody>
          <a:bodyPr wrap="square">
            <a:spAutoFit/>
          </a:bodyPr>
          <a:lstStyle/>
          <a:p>
            <a:r>
              <a:rPr lang="en-US" b="1" i="1" baseline="0" dirty="0">
                <a:solidFill>
                  <a:schemeClr val="tx1"/>
                </a:solidFill>
              </a:rPr>
              <a:t>“The way of a fool” </a:t>
            </a:r>
            <a:r>
              <a:rPr lang="en-US" b="1" baseline="0" dirty="0">
                <a:solidFill>
                  <a:schemeClr val="tx1"/>
                </a:solidFill>
              </a:rPr>
              <a:t>is that of a person who:</a:t>
            </a:r>
            <a:endParaRPr lang="en-US" b="1"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881" y="1600200"/>
            <a:ext cx="8643594" cy="4524315"/>
          </a:xfrm>
        </p:spPr>
        <p:txBody>
          <a:bodyPr wrap="square">
            <a:spAutoFit/>
          </a:bodyPr>
          <a:lstStyle/>
          <a:p>
            <a:pPr>
              <a:buNone/>
            </a:pPr>
            <a:r>
              <a:rPr lang="en-US" sz="3200" b="1" baseline="0" dirty="0">
                <a:solidFill>
                  <a:srgbClr val="FF0000"/>
                </a:solidFill>
              </a:rPr>
              <a:t>Does not exercise tongue control.</a:t>
            </a:r>
            <a:br>
              <a:rPr lang="en-US" sz="3200" b="1" baseline="0" dirty="0">
                <a:solidFill>
                  <a:srgbClr val="FF0000"/>
                </a:solidFill>
              </a:rPr>
            </a:br>
            <a:r>
              <a:rPr lang="en-US" sz="3200" b="1" baseline="0" dirty="0">
                <a:solidFill>
                  <a:srgbClr val="FF0000"/>
                </a:solidFill>
              </a:rPr>
              <a:t>Proverbs 29:11</a:t>
            </a:r>
          </a:p>
          <a:p>
            <a:pPr>
              <a:buNone/>
            </a:pPr>
            <a:r>
              <a:rPr lang="en-US" baseline="0" dirty="0">
                <a:solidFill>
                  <a:schemeClr val="tx1"/>
                </a:solidFill>
              </a:rPr>
              <a:t>1.	He hides hatred with lying lips, and slanders.</a:t>
            </a:r>
            <a:br>
              <a:rPr lang="en-US" baseline="0" dirty="0">
                <a:solidFill>
                  <a:schemeClr val="tx1"/>
                </a:solidFill>
              </a:rPr>
            </a:br>
            <a:r>
              <a:rPr lang="en-US" baseline="0" dirty="0">
                <a:solidFill>
                  <a:schemeClr val="tx1"/>
                </a:solidFill>
              </a:rPr>
              <a:t>Proverbs 10:18</a:t>
            </a:r>
          </a:p>
          <a:p>
            <a:pPr>
              <a:buNone/>
            </a:pPr>
            <a:r>
              <a:rPr lang="en-US" baseline="0" dirty="0">
                <a:solidFill>
                  <a:schemeClr val="tx1"/>
                </a:solidFill>
              </a:rPr>
              <a:t>2.	He is known for a </a:t>
            </a:r>
            <a:r>
              <a:rPr lang="en-US" i="1" baseline="0" dirty="0">
                <a:solidFill>
                  <a:schemeClr val="tx1"/>
                </a:solidFill>
              </a:rPr>
              <a:t>“multitude of words …”</a:t>
            </a:r>
            <a:r>
              <a:rPr lang="en-US" baseline="0" dirty="0">
                <a:solidFill>
                  <a:schemeClr val="tx1"/>
                </a:solidFill>
              </a:rPr>
              <a:t> Proverbs 10:19</a:t>
            </a:r>
          </a:p>
          <a:p>
            <a:pPr>
              <a:buNone/>
            </a:pPr>
            <a:r>
              <a:rPr lang="en-US" baseline="0" dirty="0">
                <a:solidFill>
                  <a:schemeClr val="tx1"/>
                </a:solidFill>
              </a:rPr>
              <a:t>3.	His mouth pours </a:t>
            </a:r>
            <a:r>
              <a:rPr lang="en-US" i="1" baseline="0" dirty="0">
                <a:solidFill>
                  <a:schemeClr val="tx1"/>
                </a:solidFill>
              </a:rPr>
              <a:t>“out foolishness.”</a:t>
            </a:r>
            <a:r>
              <a:rPr lang="en-US" baseline="0" dirty="0">
                <a:solidFill>
                  <a:schemeClr val="tx1"/>
                </a:solidFill>
              </a:rPr>
              <a:t> Proverbs 15:2</a:t>
            </a:r>
          </a:p>
          <a:p>
            <a:pPr>
              <a:buNone/>
            </a:pPr>
            <a:r>
              <a:rPr lang="en-US" baseline="0" dirty="0">
                <a:solidFill>
                  <a:schemeClr val="tx1"/>
                </a:solidFill>
              </a:rPr>
              <a:t>4.	His </a:t>
            </a:r>
            <a:r>
              <a:rPr lang="en-US" i="1" baseline="0" dirty="0">
                <a:solidFill>
                  <a:schemeClr val="tx1"/>
                </a:solidFill>
              </a:rPr>
              <a:t>“lips enter into contention, and his mouth calleth for stripes</a:t>
            </a:r>
            <a:r>
              <a:rPr lang="en-US" baseline="0" dirty="0">
                <a:solidFill>
                  <a:schemeClr val="tx1"/>
                </a:solidFill>
              </a:rPr>
              <a:t>” Proverbs 18:6</a:t>
            </a:r>
          </a:p>
          <a:p>
            <a:pPr>
              <a:buNone/>
            </a:pPr>
            <a:r>
              <a:rPr lang="en-US" baseline="0" dirty="0">
                <a:solidFill>
                  <a:schemeClr val="tx1"/>
                </a:solidFill>
              </a:rPr>
              <a:t> 5. </a:t>
            </a:r>
            <a:r>
              <a:rPr lang="en-US" i="1" baseline="0" dirty="0">
                <a:solidFill>
                  <a:schemeClr val="tx1"/>
                </a:solidFill>
              </a:rPr>
              <a:t>“A fool's mouth is his destruction, And his lips are the snare of his soul”</a:t>
            </a:r>
            <a:r>
              <a:rPr lang="en-US" baseline="0" dirty="0">
                <a:solidFill>
                  <a:schemeClr val="tx1"/>
                </a:solidFill>
              </a:rPr>
              <a:t> Proverbs 18:7</a:t>
            </a:r>
          </a:p>
        </p:txBody>
      </p:sp>
      <p:sp>
        <p:nvSpPr>
          <p:cNvPr id="6" name="Title 1">
            <a:extLst>
              <a:ext uri="{FF2B5EF4-FFF2-40B4-BE49-F238E27FC236}">
                <a16:creationId xmlns:a16="http://schemas.microsoft.com/office/drawing/2014/main" id="{CE2A1FAF-8EA5-5158-D5F2-B6DD4ABC3684}"/>
              </a:ext>
            </a:extLst>
          </p:cNvPr>
          <p:cNvSpPr>
            <a:spLocks noGrp="1"/>
          </p:cNvSpPr>
          <p:nvPr>
            <p:ph type="title"/>
          </p:nvPr>
        </p:nvSpPr>
        <p:spPr>
          <a:xfrm>
            <a:off x="276519" y="381000"/>
            <a:ext cx="8610600" cy="646331"/>
          </a:xfrm>
        </p:spPr>
        <p:txBody>
          <a:bodyPr wrap="square">
            <a:spAutoFit/>
          </a:bodyPr>
          <a:lstStyle/>
          <a:p>
            <a:r>
              <a:rPr lang="en-US" b="1" i="1" baseline="0" dirty="0">
                <a:solidFill>
                  <a:schemeClr val="tx1"/>
                </a:solidFill>
              </a:rPr>
              <a:t>“The way of a fool” </a:t>
            </a:r>
            <a:r>
              <a:rPr lang="en-US" b="1" baseline="0" dirty="0">
                <a:solidFill>
                  <a:schemeClr val="tx1"/>
                </a:solidFill>
              </a:rPr>
              <a:t>is that of a person who:</a:t>
            </a:r>
            <a:endParaRPr lang="en-US"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027" y="1600200"/>
            <a:ext cx="8686800" cy="2369880"/>
          </a:xfrm>
        </p:spPr>
        <p:txBody>
          <a:bodyPr wrap="square">
            <a:spAutoFit/>
          </a:bodyPr>
          <a:lstStyle/>
          <a:p>
            <a:pPr>
              <a:buNone/>
            </a:pPr>
            <a:r>
              <a:rPr lang="en-US" sz="3200" b="1" baseline="0" dirty="0">
                <a:solidFill>
                  <a:srgbClr val="FF0000"/>
                </a:solidFill>
              </a:rPr>
              <a:t>One who is a meddler in other people’s business. Proverbs 20:3</a:t>
            </a:r>
          </a:p>
          <a:p>
            <a:pPr>
              <a:buNone/>
            </a:pPr>
            <a:r>
              <a:rPr lang="en-US" baseline="0" dirty="0">
                <a:solidFill>
                  <a:schemeClr val="tx1"/>
                </a:solidFill>
              </a:rPr>
              <a:t>1.</a:t>
            </a:r>
            <a:r>
              <a:rPr lang="en-US" i="1" baseline="0" dirty="0">
                <a:solidFill>
                  <a:schemeClr val="tx1"/>
                </a:solidFill>
              </a:rPr>
              <a:t>	“He that passeth by, and </a:t>
            </a:r>
            <a:r>
              <a:rPr lang="en-US" i="1" baseline="0" dirty="0" err="1">
                <a:solidFill>
                  <a:schemeClr val="tx1"/>
                </a:solidFill>
              </a:rPr>
              <a:t>meddleth</a:t>
            </a:r>
            <a:r>
              <a:rPr lang="en-US" i="1" baseline="0" dirty="0">
                <a:solidFill>
                  <a:schemeClr val="tx1"/>
                </a:solidFill>
              </a:rPr>
              <a:t> with strife belonging not to him, is like one who takes a dog by the ears.”</a:t>
            </a:r>
            <a:r>
              <a:rPr lang="en-US" baseline="0" dirty="0">
                <a:solidFill>
                  <a:schemeClr val="tx1"/>
                </a:solidFill>
              </a:rPr>
              <a:t> Proverbs 26:17 KJV</a:t>
            </a:r>
            <a:endParaRPr lang="en-US" dirty="0">
              <a:solidFill>
                <a:schemeClr val="tx1"/>
              </a:solidFill>
            </a:endParaRPr>
          </a:p>
        </p:txBody>
      </p:sp>
      <p:sp>
        <p:nvSpPr>
          <p:cNvPr id="6" name="Title 1">
            <a:extLst>
              <a:ext uri="{FF2B5EF4-FFF2-40B4-BE49-F238E27FC236}">
                <a16:creationId xmlns:a16="http://schemas.microsoft.com/office/drawing/2014/main" id="{697B85C0-AA5B-FB63-9951-AA9DE440DDC0}"/>
              </a:ext>
            </a:extLst>
          </p:cNvPr>
          <p:cNvSpPr>
            <a:spLocks noGrp="1"/>
          </p:cNvSpPr>
          <p:nvPr>
            <p:ph type="title"/>
          </p:nvPr>
        </p:nvSpPr>
        <p:spPr>
          <a:xfrm>
            <a:off x="276519" y="381000"/>
            <a:ext cx="8610600" cy="646331"/>
          </a:xfrm>
        </p:spPr>
        <p:txBody>
          <a:bodyPr wrap="square">
            <a:spAutoFit/>
          </a:bodyPr>
          <a:lstStyle/>
          <a:p>
            <a:r>
              <a:rPr lang="en-US" b="1" i="1" baseline="0" dirty="0">
                <a:solidFill>
                  <a:schemeClr val="tx1"/>
                </a:solidFill>
              </a:rPr>
              <a:t>“The way of a fool” </a:t>
            </a:r>
            <a:r>
              <a:rPr lang="en-US" b="1" baseline="0" dirty="0">
                <a:solidFill>
                  <a:schemeClr val="tx1"/>
                </a:solidFill>
              </a:rPr>
              <a:t>is that of a person who:</a:t>
            </a:r>
            <a:endParaRPr lang="en-US" b="1"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662541"/>
          </a:xfrm>
        </p:spPr>
        <p:txBody>
          <a:bodyPr>
            <a:spAutoFit/>
          </a:bodyPr>
          <a:lstStyle/>
          <a:p>
            <a:pPr>
              <a:buNone/>
            </a:pPr>
            <a:r>
              <a:rPr lang="en-US" sz="3200" b="1" baseline="0" dirty="0">
                <a:solidFill>
                  <a:srgbClr val="FF0000"/>
                </a:solidFill>
              </a:rPr>
              <a:t>One who is a spendthrift.</a:t>
            </a:r>
          </a:p>
          <a:p>
            <a:pPr>
              <a:buNone/>
            </a:pPr>
            <a:endParaRPr lang="en-US" sz="3200" b="1" baseline="0" dirty="0">
              <a:solidFill>
                <a:schemeClr val="tx1"/>
              </a:solidFill>
            </a:endParaRPr>
          </a:p>
          <a:p>
            <a:pPr>
              <a:buNone/>
            </a:pPr>
            <a:r>
              <a:rPr lang="en-US" baseline="0" dirty="0">
                <a:solidFill>
                  <a:schemeClr val="tx1"/>
                </a:solidFill>
              </a:rPr>
              <a:t>	</a:t>
            </a:r>
            <a:r>
              <a:rPr lang="en-US" dirty="0">
                <a:solidFill>
                  <a:schemeClr val="tx1"/>
                </a:solidFill>
              </a:rPr>
              <a:t>ASV </a:t>
            </a:r>
            <a:r>
              <a:rPr lang="en-US" i="1" dirty="0">
                <a:solidFill>
                  <a:schemeClr val="tx1"/>
                </a:solidFill>
              </a:rPr>
              <a:t>“</a:t>
            </a:r>
            <a:r>
              <a:rPr lang="en-US" i="1" baseline="0" dirty="0">
                <a:solidFill>
                  <a:schemeClr val="tx1"/>
                </a:solidFill>
              </a:rPr>
              <a:t>There is precious treasure and oil in the dwelling of the wise; But a foolish </a:t>
            </a:r>
            <a:r>
              <a:rPr lang="en-US" i="1" u="sng" baseline="0" dirty="0">
                <a:solidFill>
                  <a:schemeClr val="tx1"/>
                </a:solidFill>
              </a:rPr>
              <a:t>man </a:t>
            </a:r>
            <a:r>
              <a:rPr lang="en-US" i="1" u="sng" baseline="0" dirty="0" err="1">
                <a:solidFill>
                  <a:schemeClr val="tx1"/>
                </a:solidFill>
              </a:rPr>
              <a:t>swalloweth</a:t>
            </a:r>
            <a:r>
              <a:rPr lang="en-US" i="1" u="sng" baseline="0" dirty="0">
                <a:solidFill>
                  <a:schemeClr val="tx1"/>
                </a:solidFill>
              </a:rPr>
              <a:t> it up</a:t>
            </a:r>
            <a:r>
              <a:rPr lang="en-US" i="1" baseline="0" dirty="0">
                <a:solidFill>
                  <a:schemeClr val="tx1"/>
                </a:solidFill>
              </a:rPr>
              <a:t>.”</a:t>
            </a:r>
          </a:p>
          <a:p>
            <a:pPr>
              <a:buNone/>
            </a:pPr>
            <a:endParaRPr lang="en-US" i="1" baseline="0" dirty="0">
              <a:solidFill>
                <a:schemeClr val="tx1"/>
              </a:solidFill>
            </a:endParaRPr>
          </a:p>
          <a:p>
            <a:pPr>
              <a:buNone/>
            </a:pPr>
            <a:r>
              <a:rPr lang="en-US" dirty="0">
                <a:solidFill>
                  <a:schemeClr val="tx1"/>
                </a:solidFill>
              </a:rPr>
              <a:t>	KJV </a:t>
            </a:r>
            <a:r>
              <a:rPr lang="en-US" i="1" baseline="0" dirty="0">
                <a:solidFill>
                  <a:schemeClr val="tx1"/>
                </a:solidFill>
              </a:rPr>
              <a:t>“There is treasure to be desired and oil in the dwelling of the wise; but a foolish man </a:t>
            </a:r>
            <a:r>
              <a:rPr lang="en-US" i="1" u="sng" baseline="0" dirty="0" err="1">
                <a:solidFill>
                  <a:schemeClr val="tx1"/>
                </a:solidFill>
              </a:rPr>
              <a:t>spendeth</a:t>
            </a:r>
            <a:r>
              <a:rPr lang="en-US" i="1" u="sng" baseline="0" dirty="0">
                <a:solidFill>
                  <a:schemeClr val="tx1"/>
                </a:solidFill>
              </a:rPr>
              <a:t> it up</a:t>
            </a:r>
            <a:r>
              <a:rPr lang="en-US" i="1" baseline="0" dirty="0">
                <a:solidFill>
                  <a:schemeClr val="tx1"/>
                </a:solidFill>
              </a:rPr>
              <a:t>.”</a:t>
            </a:r>
            <a:r>
              <a:rPr lang="en-US" baseline="0" dirty="0">
                <a:solidFill>
                  <a:schemeClr val="tx1"/>
                </a:solidFill>
              </a:rPr>
              <a:t> Proverbs 21:20</a:t>
            </a:r>
          </a:p>
        </p:txBody>
      </p:sp>
      <p:sp>
        <p:nvSpPr>
          <p:cNvPr id="6" name="Title 1">
            <a:extLst>
              <a:ext uri="{FF2B5EF4-FFF2-40B4-BE49-F238E27FC236}">
                <a16:creationId xmlns:a16="http://schemas.microsoft.com/office/drawing/2014/main" id="{30F7EC45-FC08-49CA-9477-2B4925DDC881}"/>
              </a:ext>
            </a:extLst>
          </p:cNvPr>
          <p:cNvSpPr>
            <a:spLocks noGrp="1"/>
          </p:cNvSpPr>
          <p:nvPr>
            <p:ph type="title"/>
          </p:nvPr>
        </p:nvSpPr>
        <p:spPr>
          <a:xfrm>
            <a:off x="276519" y="381000"/>
            <a:ext cx="8610600" cy="646331"/>
          </a:xfrm>
        </p:spPr>
        <p:txBody>
          <a:bodyPr wrap="square">
            <a:spAutoFit/>
          </a:bodyPr>
          <a:lstStyle/>
          <a:p>
            <a:r>
              <a:rPr lang="en-US" b="1" i="1" baseline="0" dirty="0">
                <a:solidFill>
                  <a:schemeClr val="tx1"/>
                </a:solidFill>
              </a:rPr>
              <a:t>“The way of a fool” </a:t>
            </a:r>
            <a:r>
              <a:rPr lang="en-US" b="1" baseline="0" dirty="0">
                <a:solidFill>
                  <a:schemeClr val="tx1"/>
                </a:solidFill>
              </a:rPr>
              <a:t>is that of a person who:</a:t>
            </a:r>
            <a:endParaRPr lang="en-US" b="1"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308324"/>
          </a:xfrm>
        </p:spPr>
        <p:txBody>
          <a:bodyPr>
            <a:spAutoFit/>
          </a:bodyPr>
          <a:lstStyle/>
          <a:p>
            <a:pPr>
              <a:buNone/>
            </a:pPr>
            <a:r>
              <a:rPr lang="en-US" sz="3200" b="1" baseline="0" dirty="0">
                <a:solidFill>
                  <a:srgbClr val="FF0000"/>
                </a:solidFill>
              </a:rPr>
              <a:t>One who is a menace to society.</a:t>
            </a:r>
          </a:p>
          <a:p>
            <a:pPr marL="514350" indent="-514350">
              <a:buFont typeface="+mj-lt"/>
              <a:buAutoNum type="arabicPeriod"/>
            </a:pPr>
            <a:r>
              <a:rPr lang="en-US" baseline="0" dirty="0">
                <a:solidFill>
                  <a:schemeClr val="tx1"/>
                </a:solidFill>
              </a:rPr>
              <a:t>He is a pain to his parents who bore him.</a:t>
            </a:r>
            <a:br>
              <a:rPr lang="en-US" baseline="0" dirty="0">
                <a:solidFill>
                  <a:schemeClr val="tx1"/>
                </a:solidFill>
              </a:rPr>
            </a:br>
            <a:r>
              <a:rPr lang="en-US" baseline="0" dirty="0">
                <a:solidFill>
                  <a:schemeClr val="tx1"/>
                </a:solidFill>
              </a:rPr>
              <a:t>Proverbs 17:21, 25</a:t>
            </a:r>
          </a:p>
          <a:p>
            <a:pPr marL="514350" indent="-514350">
              <a:buFont typeface="+mj-lt"/>
              <a:buAutoNum type="arabicPeriod"/>
            </a:pPr>
            <a:r>
              <a:rPr lang="en-US" baseline="0" dirty="0">
                <a:solidFill>
                  <a:schemeClr val="tx1"/>
                </a:solidFill>
              </a:rPr>
              <a:t>His speech is slanderous. Proverbs 10:18</a:t>
            </a:r>
          </a:p>
          <a:p>
            <a:pPr marL="514350" indent="-514350">
              <a:buFont typeface="+mj-lt"/>
              <a:buAutoNum type="arabicPeriod"/>
            </a:pPr>
            <a:r>
              <a:rPr lang="en-US" baseline="0" dirty="0">
                <a:solidFill>
                  <a:schemeClr val="tx1"/>
                </a:solidFill>
              </a:rPr>
              <a:t>He stirs up dissension. Proverbs 20:3</a:t>
            </a:r>
          </a:p>
        </p:txBody>
      </p:sp>
      <p:sp>
        <p:nvSpPr>
          <p:cNvPr id="6" name="Title 1">
            <a:extLst>
              <a:ext uri="{FF2B5EF4-FFF2-40B4-BE49-F238E27FC236}">
                <a16:creationId xmlns:a16="http://schemas.microsoft.com/office/drawing/2014/main" id="{A10250A5-8DF6-A255-A2F1-A4FF5FB977C7}"/>
              </a:ext>
            </a:extLst>
          </p:cNvPr>
          <p:cNvSpPr>
            <a:spLocks noGrp="1"/>
          </p:cNvSpPr>
          <p:nvPr>
            <p:ph type="title"/>
          </p:nvPr>
        </p:nvSpPr>
        <p:spPr>
          <a:xfrm>
            <a:off x="276519" y="381000"/>
            <a:ext cx="8610600" cy="646331"/>
          </a:xfrm>
        </p:spPr>
        <p:txBody>
          <a:bodyPr wrap="square">
            <a:spAutoFit/>
          </a:bodyPr>
          <a:lstStyle/>
          <a:p>
            <a:r>
              <a:rPr lang="en-US" b="1" i="1" baseline="0" dirty="0">
                <a:solidFill>
                  <a:schemeClr val="tx1"/>
                </a:solidFill>
              </a:rPr>
              <a:t>“The way of a fool” </a:t>
            </a:r>
            <a:r>
              <a:rPr lang="en-US" b="1" baseline="0" dirty="0">
                <a:solidFill>
                  <a:schemeClr val="tx1"/>
                </a:solidFill>
              </a:rPr>
              <a:t>is that of a person who:</a:t>
            </a:r>
            <a:endParaRPr lang="en-US" b="1"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454" y="1600200"/>
            <a:ext cx="8667946" cy="3170099"/>
          </a:xfrm>
        </p:spPr>
        <p:txBody>
          <a:bodyPr wrap="square">
            <a:spAutoFit/>
          </a:bodyPr>
          <a:lstStyle/>
          <a:p>
            <a:pPr>
              <a:buNone/>
            </a:pPr>
            <a:r>
              <a:rPr lang="en-US" sz="3200" b="1" baseline="0" dirty="0">
                <a:solidFill>
                  <a:srgbClr val="FF0000"/>
                </a:solidFill>
              </a:rPr>
              <a:t>Do not dignify a fool by giving him undue honor.</a:t>
            </a:r>
          </a:p>
          <a:p>
            <a:pPr>
              <a:buNone/>
            </a:pPr>
            <a:r>
              <a:rPr lang="en-US" baseline="0" dirty="0">
                <a:solidFill>
                  <a:schemeClr val="tx1"/>
                </a:solidFill>
              </a:rPr>
              <a:t>	</a:t>
            </a:r>
            <a:r>
              <a:rPr lang="en-US" i="1" baseline="0" dirty="0">
                <a:solidFill>
                  <a:schemeClr val="tx1"/>
                </a:solidFill>
              </a:rPr>
              <a:t>1.	“As snow in summer, and as rain in harvest, So honor is not seemly for a fool.”</a:t>
            </a:r>
            <a:r>
              <a:rPr lang="en-US" baseline="0" dirty="0">
                <a:solidFill>
                  <a:schemeClr val="tx1"/>
                </a:solidFill>
              </a:rPr>
              <a:t> Proverbs 26:1</a:t>
            </a:r>
          </a:p>
          <a:p>
            <a:pPr>
              <a:buNone/>
            </a:pPr>
            <a:r>
              <a:rPr lang="en-US" i="1" baseline="0" dirty="0">
                <a:solidFill>
                  <a:schemeClr val="tx1"/>
                </a:solidFill>
              </a:rPr>
              <a:t>	2.	</a:t>
            </a:r>
            <a:r>
              <a:rPr lang="en-US" i="1" dirty="0">
                <a:solidFill>
                  <a:schemeClr val="tx1"/>
                </a:solidFill>
              </a:rPr>
              <a:t>“</a:t>
            </a:r>
            <a:r>
              <a:rPr lang="en-US" i="1" baseline="0" dirty="0">
                <a:solidFill>
                  <a:schemeClr val="tx1"/>
                </a:solidFill>
              </a:rPr>
              <a:t>Answer not a fool according to his folly, Lest thou also be like unto him.”</a:t>
            </a:r>
            <a:r>
              <a:rPr lang="en-US" baseline="0" dirty="0">
                <a:solidFill>
                  <a:schemeClr val="tx1"/>
                </a:solidFill>
              </a:rPr>
              <a:t> Proverbs 26:4</a:t>
            </a:r>
          </a:p>
          <a:p>
            <a:pPr>
              <a:buNone/>
            </a:pPr>
            <a:r>
              <a:rPr lang="en-US" i="1" baseline="0" dirty="0">
                <a:solidFill>
                  <a:schemeClr val="tx1"/>
                </a:solidFill>
              </a:rPr>
              <a:t>	3.	“Answer a fool according to his folly, Lest he be wise in his own conceit.”</a:t>
            </a:r>
            <a:r>
              <a:rPr lang="en-US" baseline="0" dirty="0">
                <a:solidFill>
                  <a:schemeClr val="tx1"/>
                </a:solidFill>
              </a:rPr>
              <a:t> Proverbs 26:5; cf. Colossians 4:6</a:t>
            </a:r>
            <a:endParaRPr lang="en-US" dirty="0">
              <a:solidFill>
                <a:schemeClr val="tx1"/>
              </a:solidFill>
            </a:endParaRP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How to treat a fool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246769"/>
          </a:xfrm>
        </p:spPr>
        <p:txBody>
          <a:bodyPr>
            <a:spAutoFit/>
          </a:bodyPr>
          <a:lstStyle/>
          <a:p>
            <a:pPr>
              <a:buNone/>
            </a:pPr>
            <a:r>
              <a:rPr lang="en-US" sz="3200" b="1" baseline="0" dirty="0">
                <a:solidFill>
                  <a:srgbClr val="FF0000"/>
                </a:solidFill>
              </a:rPr>
              <a:t>Do not knowingly hire a fool.</a:t>
            </a:r>
          </a:p>
          <a:p>
            <a:pPr>
              <a:buNone/>
            </a:pPr>
            <a:r>
              <a:rPr lang="en-US" baseline="0" dirty="0">
                <a:solidFill>
                  <a:schemeClr val="tx1"/>
                </a:solidFill>
              </a:rPr>
              <a:t>	1.</a:t>
            </a:r>
            <a:r>
              <a:rPr lang="en-US" i="1" baseline="0" dirty="0">
                <a:solidFill>
                  <a:schemeClr val="tx1"/>
                </a:solidFill>
              </a:rPr>
              <a:t>	“He that sendeth a message by the hand of a fool </a:t>
            </a:r>
            <a:r>
              <a:rPr lang="en-US" i="1" baseline="0" dirty="0" err="1">
                <a:solidFill>
                  <a:schemeClr val="tx1"/>
                </a:solidFill>
              </a:rPr>
              <a:t>Cutteth</a:t>
            </a:r>
            <a:r>
              <a:rPr lang="en-US" i="1" baseline="0" dirty="0">
                <a:solidFill>
                  <a:schemeClr val="tx1"/>
                </a:solidFill>
              </a:rPr>
              <a:t> off (his own) feet, (and) drinketh in damage”</a:t>
            </a:r>
            <a:r>
              <a:rPr lang="en-US" baseline="0" dirty="0">
                <a:solidFill>
                  <a:schemeClr val="tx1"/>
                </a:solidFill>
              </a:rPr>
              <a:t> Proverbs 26:6</a:t>
            </a:r>
          </a:p>
          <a:p>
            <a:pPr lvl="1"/>
            <a:r>
              <a:rPr lang="en-US" baseline="0" dirty="0">
                <a:solidFill>
                  <a:schemeClr val="tx1"/>
                </a:solidFill>
              </a:rPr>
              <a:t>Do not address another through a</a:t>
            </a:r>
            <a:r>
              <a:rPr lang="en-US" dirty="0">
                <a:solidFill>
                  <a:schemeClr val="tx1"/>
                </a:solidFill>
              </a:rPr>
              <a:t> fool.</a:t>
            </a:r>
            <a:endParaRPr lang="en-US" baseline="0" dirty="0">
              <a:solidFill>
                <a:schemeClr val="tx1"/>
              </a:solidFill>
            </a:endParaRP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How to treat a fool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3970318"/>
          </a:xfrm>
        </p:spPr>
        <p:txBody>
          <a:bodyPr>
            <a:spAutoFit/>
          </a:bodyPr>
          <a:lstStyle/>
          <a:p>
            <a:pPr>
              <a:buNone/>
            </a:pPr>
            <a:r>
              <a:rPr lang="en-US" dirty="0">
                <a:solidFill>
                  <a:schemeClr val="tx1"/>
                </a:solidFill>
              </a:rPr>
              <a:t>1. To make a person wise! cf. James 1:5-8</a:t>
            </a:r>
          </a:p>
          <a:p>
            <a:pPr>
              <a:buNone/>
            </a:pPr>
            <a:r>
              <a:rPr lang="en-US" dirty="0">
                <a:solidFill>
                  <a:schemeClr val="tx1"/>
                </a:solidFill>
              </a:rPr>
              <a:t>2. To learn how to:</a:t>
            </a:r>
          </a:p>
          <a:p>
            <a:pPr>
              <a:buNone/>
            </a:pPr>
            <a:r>
              <a:rPr lang="en-US" dirty="0">
                <a:solidFill>
                  <a:schemeClr val="tx1"/>
                </a:solidFill>
              </a:rPr>
              <a:t>	a. Act wisely and righteously</a:t>
            </a:r>
          </a:p>
          <a:p>
            <a:pPr>
              <a:buNone/>
            </a:pPr>
            <a:r>
              <a:rPr lang="en-US" dirty="0">
                <a:solidFill>
                  <a:schemeClr val="tx1"/>
                </a:solidFill>
              </a:rPr>
              <a:t>	b. Treat others with fairness</a:t>
            </a:r>
          </a:p>
          <a:p>
            <a:pPr>
              <a:buNone/>
            </a:pPr>
            <a:r>
              <a:rPr lang="en-US" dirty="0">
                <a:solidFill>
                  <a:schemeClr val="tx1"/>
                </a:solidFill>
              </a:rPr>
              <a:t>3. To give …</a:t>
            </a:r>
          </a:p>
          <a:p>
            <a:pPr>
              <a:buNone/>
            </a:pPr>
            <a:r>
              <a:rPr lang="en-US" dirty="0">
                <a:solidFill>
                  <a:schemeClr val="tx1"/>
                </a:solidFill>
              </a:rPr>
              <a:t>	a. The ignorant, common sense</a:t>
            </a:r>
          </a:p>
          <a:p>
            <a:pPr>
              <a:buNone/>
            </a:pPr>
            <a:r>
              <a:rPr lang="en-US" dirty="0">
                <a:solidFill>
                  <a:schemeClr val="tx1"/>
                </a:solidFill>
              </a:rPr>
              <a:t>	b. The young, sound advice</a:t>
            </a:r>
          </a:p>
          <a:p>
            <a:pPr>
              <a:buNone/>
            </a:pPr>
            <a:r>
              <a:rPr lang="en-US" dirty="0">
                <a:solidFill>
                  <a:schemeClr val="tx1"/>
                </a:solidFill>
              </a:rPr>
              <a:t>	c. The wise, even more wisdom</a:t>
            </a:r>
          </a:p>
          <a:p>
            <a:pPr>
              <a:buNone/>
            </a:pPr>
            <a:r>
              <a:rPr lang="en-US" dirty="0">
                <a:solidFill>
                  <a:schemeClr val="tx1"/>
                </a:solidFill>
              </a:rPr>
              <a:t>4. Takes effort. cf. Proverbs 2:1-6</a:t>
            </a:r>
          </a:p>
        </p:txBody>
      </p:sp>
      <p:sp>
        <p:nvSpPr>
          <p:cNvPr id="2" name="Title 1"/>
          <p:cNvSpPr>
            <a:spLocks noGrp="1"/>
          </p:cNvSpPr>
          <p:nvPr>
            <p:ph type="title"/>
          </p:nvPr>
        </p:nvSpPr>
        <p:spPr>
          <a:xfrm>
            <a:off x="457200" y="76217"/>
            <a:ext cx="8229600" cy="1200329"/>
          </a:xfrm>
        </p:spPr>
        <p:txBody>
          <a:bodyPr>
            <a:spAutoFit/>
          </a:bodyPr>
          <a:lstStyle/>
          <a:p>
            <a:r>
              <a:rPr lang="en-US" b="1" dirty="0">
                <a:solidFill>
                  <a:schemeClr val="tx1"/>
                </a:solidFill>
              </a:rPr>
              <a:t>THE BOOK IS DESIGNED …</a:t>
            </a:r>
            <a:br>
              <a:rPr lang="en-US" b="1" dirty="0">
                <a:solidFill>
                  <a:schemeClr val="tx1"/>
                </a:solidFill>
              </a:rPr>
            </a:br>
            <a:r>
              <a:rPr lang="en-US" b="1" dirty="0">
                <a:solidFill>
                  <a:schemeClr val="tx1"/>
                </a:solidFill>
              </a:rPr>
              <a:t>Proverbs 1:1-7</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877437"/>
          </a:xfrm>
        </p:spPr>
        <p:txBody>
          <a:bodyPr>
            <a:spAutoFit/>
          </a:bodyPr>
          <a:lstStyle/>
          <a:p>
            <a:pPr>
              <a:buNone/>
            </a:pPr>
            <a:r>
              <a:rPr lang="en-US" sz="3200" b="1" baseline="0" dirty="0">
                <a:solidFill>
                  <a:srgbClr val="FF0000"/>
                </a:solidFill>
              </a:rPr>
              <a:t>Do not knowingly marry a fool!</a:t>
            </a:r>
          </a:p>
          <a:p>
            <a:pPr>
              <a:buNone/>
            </a:pPr>
            <a:r>
              <a:rPr lang="en-US" baseline="0" dirty="0">
                <a:solidFill>
                  <a:schemeClr val="tx1"/>
                </a:solidFill>
              </a:rPr>
              <a:t>	1.	</a:t>
            </a:r>
            <a:r>
              <a:rPr lang="en-US" i="1" baseline="0" dirty="0">
                <a:solidFill>
                  <a:schemeClr val="tx1"/>
                </a:solidFill>
              </a:rPr>
              <a:t>“He that walketh with wise men shall be wise: but a companion of fools shall be destroyed</a:t>
            </a:r>
            <a:r>
              <a:rPr lang="en-US" i="1" dirty="0">
                <a:solidFill>
                  <a:schemeClr val="tx1"/>
                </a:solidFill>
              </a:rPr>
              <a:t> …</a:t>
            </a:r>
            <a:r>
              <a:rPr lang="en-US" i="1" baseline="0" dirty="0">
                <a:solidFill>
                  <a:schemeClr val="tx1"/>
                </a:solidFill>
              </a:rPr>
              <a:t>”</a:t>
            </a:r>
            <a:br>
              <a:rPr lang="en-US" i="1" baseline="0" dirty="0">
                <a:solidFill>
                  <a:schemeClr val="tx1"/>
                </a:solidFill>
              </a:rPr>
            </a:br>
            <a:r>
              <a:rPr lang="en-US" baseline="0" dirty="0">
                <a:solidFill>
                  <a:schemeClr val="tx1"/>
                </a:solidFill>
              </a:rPr>
              <a:t>Proverbs 13:20 KJV; </a:t>
            </a:r>
            <a:r>
              <a:rPr lang="en-US" dirty="0">
                <a:solidFill>
                  <a:schemeClr val="tx1"/>
                </a:solidFill>
              </a:rPr>
              <a:t>cf. 1 Samuel 25</a:t>
            </a:r>
            <a:endParaRPr lang="en-US" baseline="0" dirty="0">
              <a:solidFill>
                <a:schemeClr val="tx1"/>
              </a:solidFill>
            </a:endParaRP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How to treat a fool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57265"/>
            <a:ext cx="8229600" cy="5324535"/>
          </a:xfrm>
        </p:spPr>
        <p:txBody>
          <a:bodyPr>
            <a:spAutoFit/>
          </a:bodyPr>
          <a:lstStyle/>
          <a:p>
            <a:pPr>
              <a:buNone/>
            </a:pPr>
            <a:r>
              <a:rPr lang="en-US" sz="3200" b="1" baseline="0" dirty="0">
                <a:solidFill>
                  <a:srgbClr val="FF0000"/>
                </a:solidFill>
              </a:rPr>
              <a:t>Share with him the word of God! Mark 16:15</a:t>
            </a:r>
          </a:p>
          <a:p>
            <a:pPr>
              <a:buNone/>
            </a:pPr>
            <a:r>
              <a:rPr lang="en-US" baseline="0" dirty="0">
                <a:solidFill>
                  <a:schemeClr val="tx1"/>
                </a:solidFill>
              </a:rPr>
              <a:t>	1.	So that he may come to believe in God.</a:t>
            </a:r>
            <a:br>
              <a:rPr lang="en-US" baseline="0" dirty="0">
                <a:solidFill>
                  <a:schemeClr val="tx1"/>
                </a:solidFill>
              </a:rPr>
            </a:br>
            <a:r>
              <a:rPr lang="en-US" baseline="0" dirty="0">
                <a:solidFill>
                  <a:schemeClr val="tx1"/>
                </a:solidFill>
              </a:rPr>
              <a:t>Romans 10:17; Psalms 14:1; cf. Romans 1:18ff</a:t>
            </a:r>
          </a:p>
          <a:p>
            <a:pPr>
              <a:buNone/>
            </a:pPr>
            <a:r>
              <a:rPr lang="en-US" baseline="0" dirty="0">
                <a:solidFill>
                  <a:schemeClr val="tx1"/>
                </a:solidFill>
              </a:rPr>
              <a:t>	2.	So that he may come to know the word of God. Ephesians 3:3-4</a:t>
            </a:r>
          </a:p>
          <a:p>
            <a:pPr>
              <a:buNone/>
            </a:pPr>
            <a:r>
              <a:rPr lang="en-US" baseline="0" dirty="0">
                <a:solidFill>
                  <a:schemeClr val="tx1"/>
                </a:solidFill>
              </a:rPr>
              <a:t>	3.	But if he steadfastly refuses to hear what God says in His word, then take His word to someone else.</a:t>
            </a:r>
          </a:p>
          <a:p>
            <a:pPr lvl="1">
              <a:buNone/>
            </a:pPr>
            <a:r>
              <a:rPr lang="en-US" sz="2800" baseline="0" dirty="0">
                <a:solidFill>
                  <a:schemeClr val="tx1"/>
                </a:solidFill>
              </a:rPr>
              <a:t>Matthew </a:t>
            </a:r>
            <a:r>
              <a:rPr lang="en-US" sz="2800" dirty="0">
                <a:solidFill>
                  <a:schemeClr val="tx1"/>
                </a:solidFill>
              </a:rPr>
              <a:t>7:6, </a:t>
            </a:r>
            <a:r>
              <a:rPr lang="en-US" sz="2800" i="1" dirty="0">
                <a:solidFill>
                  <a:schemeClr val="tx1"/>
                </a:solidFill>
              </a:rPr>
              <a:t>“Give not that which is holy unto the dogs, neither cast your pearls before the swine, lest haply they trample them under their feet, and turn and rend you.”</a:t>
            </a:r>
            <a:endParaRPr lang="en-US" sz="2800" i="1" baseline="0" dirty="0">
              <a:solidFill>
                <a:schemeClr val="tx1"/>
              </a:solidFill>
            </a:endParaRP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How to treat a fool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854" y="1600200"/>
            <a:ext cx="8382000" cy="3724096"/>
          </a:xfrm>
        </p:spPr>
        <p:txBody>
          <a:bodyPr wrap="square">
            <a:spAutoFit/>
          </a:bodyPr>
          <a:lstStyle/>
          <a:p>
            <a:pPr>
              <a:buNone/>
            </a:pPr>
            <a:r>
              <a:rPr lang="en-US" sz="3200" b="1" baseline="0" dirty="0">
                <a:solidFill>
                  <a:srgbClr val="FF0000"/>
                </a:solidFill>
              </a:rPr>
              <a:t>We must not allow what has been said to cause us to conclude that a </a:t>
            </a:r>
            <a:r>
              <a:rPr lang="en-US" sz="3200" b="1" i="1" baseline="0" dirty="0">
                <a:solidFill>
                  <a:srgbClr val="FF0000"/>
                </a:solidFill>
              </a:rPr>
              <a:t>“fool” </a:t>
            </a:r>
            <a:r>
              <a:rPr lang="en-US" sz="3200" b="1" baseline="0" dirty="0">
                <a:solidFill>
                  <a:srgbClr val="FF0000"/>
                </a:solidFill>
              </a:rPr>
              <a:t>cannot be reached.</a:t>
            </a:r>
            <a:endParaRPr lang="en-US" sz="3200" b="1" baseline="0" dirty="0">
              <a:solidFill>
                <a:schemeClr val="tx1"/>
              </a:solidFill>
            </a:endParaRPr>
          </a:p>
          <a:p>
            <a:r>
              <a:rPr lang="en-US" i="1" baseline="0" dirty="0">
                <a:solidFill>
                  <a:schemeClr val="tx1"/>
                </a:solidFill>
              </a:rPr>
              <a:t>“Forsake foolishness and life, and go in the way of understanding”</a:t>
            </a:r>
            <a:r>
              <a:rPr lang="en-US" baseline="0" dirty="0">
                <a:solidFill>
                  <a:schemeClr val="tx1"/>
                </a:solidFill>
              </a:rPr>
              <a:t> Proverbs 9:6 (NKJV); cf. Proverbs 2:1ff</a:t>
            </a:r>
          </a:p>
          <a:p>
            <a:pPr marL="0" indent="0">
              <a:buNone/>
            </a:pPr>
            <a:endParaRPr lang="en-US" dirty="0">
              <a:solidFill>
                <a:schemeClr val="tx1"/>
              </a:solidFill>
            </a:endParaRPr>
          </a:p>
          <a:p>
            <a:r>
              <a:rPr lang="en-US" baseline="0" dirty="0">
                <a:solidFill>
                  <a:schemeClr val="tx1"/>
                </a:solidFill>
              </a:rPr>
              <a:t>The way to become </a:t>
            </a:r>
            <a:r>
              <a:rPr lang="en-US" i="1" baseline="0" dirty="0">
                <a:solidFill>
                  <a:schemeClr val="tx1"/>
                </a:solidFill>
              </a:rPr>
              <a:t>“wise” </a:t>
            </a:r>
            <a:r>
              <a:rPr lang="en-US" baseline="0" dirty="0">
                <a:solidFill>
                  <a:schemeClr val="tx1"/>
                </a:solidFill>
              </a:rPr>
              <a:t>is to hear and to heed the word of God! Matthew 7:24-27</a:t>
            </a: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Conclusion: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185214"/>
          </a:xfrm>
        </p:spPr>
        <p:txBody>
          <a:bodyPr>
            <a:spAutoFit/>
          </a:bodyPr>
          <a:lstStyle/>
          <a:p>
            <a:r>
              <a:rPr lang="en-US" dirty="0">
                <a:solidFill>
                  <a:schemeClr val="tx1"/>
                </a:solidFill>
              </a:rPr>
              <a:t>The walk of a Christian is to be the walk of wisdom. Ephesians 5:15-17</a:t>
            </a:r>
          </a:p>
          <a:p>
            <a:pPr lvl="1"/>
            <a:r>
              <a:rPr lang="en-US" dirty="0">
                <a:solidFill>
                  <a:schemeClr val="tx1"/>
                </a:solidFill>
              </a:rPr>
              <a:t>Value of time.</a:t>
            </a:r>
          </a:p>
          <a:p>
            <a:r>
              <a:rPr lang="en-US" dirty="0">
                <a:solidFill>
                  <a:schemeClr val="tx1"/>
                </a:solidFill>
              </a:rPr>
              <a:t>The word of God equips man unto every good work. 2 Timothy 3:16-17</a:t>
            </a: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Great need for wisdom.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10600" cy="5016758"/>
          </a:xfrm>
        </p:spPr>
        <p:txBody>
          <a:bodyPr>
            <a:spAutoFit/>
          </a:bodyPr>
          <a:lstStyle/>
          <a:p>
            <a:r>
              <a:rPr lang="en-US" dirty="0">
                <a:solidFill>
                  <a:schemeClr val="tx1"/>
                </a:solidFill>
              </a:rPr>
              <a:t>“Wisdom … may be defined as a realistic approach to the problems of life …” </a:t>
            </a:r>
            <a:r>
              <a:rPr lang="en-US" sz="2000" dirty="0">
                <a:solidFill>
                  <a:schemeClr val="tx1"/>
                </a:solidFill>
              </a:rPr>
              <a:t>- 20th Century Encyclopedia of Religious Knowledge</a:t>
            </a:r>
          </a:p>
          <a:p>
            <a:r>
              <a:rPr lang="en-US" dirty="0">
                <a:solidFill>
                  <a:schemeClr val="tx1"/>
                </a:solidFill>
              </a:rPr>
              <a:t>“Ability to judge correctly and follow the best course of action, based on knowledge and understanding.” </a:t>
            </a:r>
            <a:r>
              <a:rPr lang="en-US" sz="2000" dirty="0">
                <a:solidFill>
                  <a:schemeClr val="tx1"/>
                </a:solidFill>
              </a:rPr>
              <a:t>Nelson Bible Dictionary.</a:t>
            </a:r>
          </a:p>
          <a:p>
            <a:r>
              <a:rPr lang="en-US" sz="2800" dirty="0">
                <a:solidFill>
                  <a:schemeClr val="tx1"/>
                </a:solidFill>
              </a:rPr>
              <a:t>“The Book of Proverbs is a good example of practical wisdom; it encourages the pursuit of wisdom and the practice of strict discipline, hard work, and high moral standards as the way to happiness and success.” </a:t>
            </a:r>
            <a:r>
              <a:rPr lang="en-US" sz="2000" dirty="0">
                <a:solidFill>
                  <a:schemeClr val="tx1"/>
                </a:solidFill>
              </a:rPr>
              <a:t>(Ibid)</a:t>
            </a:r>
            <a:endParaRPr lang="en-US" sz="2800" dirty="0">
              <a:solidFill>
                <a:schemeClr val="tx1"/>
              </a:solidFill>
            </a:endParaRPr>
          </a:p>
          <a:p>
            <a:r>
              <a:rPr lang="en-US" sz="2800" dirty="0">
                <a:solidFill>
                  <a:schemeClr val="tx1"/>
                </a:solidFill>
                <a:highlight>
                  <a:srgbClr val="FFFF00"/>
                </a:highlight>
              </a:rPr>
              <a:t>A proverb is “a short sentence based on a long experience.”</a:t>
            </a: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DEFINING WISDOM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7244"/>
            <a:ext cx="8229600" cy="5570756"/>
          </a:xfrm>
        </p:spPr>
        <p:txBody>
          <a:bodyPr>
            <a:spAutoFit/>
          </a:bodyPr>
          <a:lstStyle/>
          <a:p>
            <a:r>
              <a:rPr lang="en-US" dirty="0">
                <a:solidFill>
                  <a:schemeClr val="tx1"/>
                </a:solidFill>
              </a:rPr>
              <a:t>Note: Proverbs is a collection of wise sayings with no particular arrangement or outline. A lot like life itself. It is a book about life.</a:t>
            </a:r>
          </a:p>
          <a:p>
            <a:pPr marL="0" indent="0">
              <a:buNone/>
            </a:pPr>
            <a:endParaRPr lang="en-US" dirty="0">
              <a:solidFill>
                <a:schemeClr val="tx1"/>
              </a:solidFill>
            </a:endParaRPr>
          </a:p>
          <a:p>
            <a:r>
              <a:rPr lang="en-US" dirty="0">
                <a:solidFill>
                  <a:schemeClr val="tx1"/>
                </a:solidFill>
                <a:highlight>
                  <a:srgbClr val="FFFF00"/>
                </a:highlight>
              </a:rPr>
              <a:t>Note: A Proverb is not intended as an absolute.</a:t>
            </a:r>
          </a:p>
          <a:p>
            <a:pPr lvl="1"/>
            <a:r>
              <a:rPr lang="en-US" dirty="0">
                <a:solidFill>
                  <a:schemeClr val="tx1"/>
                </a:solidFill>
              </a:rPr>
              <a:t>Proverbs 22:6, </a:t>
            </a:r>
            <a:r>
              <a:rPr lang="en-US" i="1" dirty="0">
                <a:solidFill>
                  <a:schemeClr val="tx1"/>
                </a:solidFill>
              </a:rPr>
              <a:t>“Train up a child in the way he should go, And even when he is old he will not depart from it.”</a:t>
            </a:r>
          </a:p>
          <a:p>
            <a:pPr lvl="1"/>
            <a:r>
              <a:rPr lang="en-US" dirty="0">
                <a:solidFill>
                  <a:schemeClr val="tx1"/>
                </a:solidFill>
              </a:rPr>
              <a:t>Proverbs 3:1-2, </a:t>
            </a:r>
            <a:r>
              <a:rPr lang="en-US" i="1" dirty="0">
                <a:solidFill>
                  <a:schemeClr val="tx1"/>
                </a:solidFill>
              </a:rPr>
              <a:t>“My son, forget not my law; But let thy heart keep my commandments: For length of days, and years of life, And peace, will they add to thee.”</a:t>
            </a:r>
          </a:p>
          <a:p>
            <a:pPr lvl="1"/>
            <a:r>
              <a:rPr lang="en-US" dirty="0">
                <a:solidFill>
                  <a:schemeClr val="tx1"/>
                </a:solidFill>
              </a:rPr>
              <a:t>Proverbs 10:4, </a:t>
            </a:r>
            <a:r>
              <a:rPr lang="en-US" i="1" dirty="0">
                <a:solidFill>
                  <a:schemeClr val="tx1"/>
                </a:solidFill>
              </a:rPr>
              <a:t>“He becometh poor that worketh with a slack hand; But the hand of the diligent maketh rich.”</a:t>
            </a:r>
          </a:p>
          <a:p>
            <a:pPr lvl="1"/>
            <a:r>
              <a:rPr lang="en-US" dirty="0">
                <a:solidFill>
                  <a:schemeClr val="tx1"/>
                </a:solidFill>
              </a:rPr>
              <a:t>Proverbs 13:9, </a:t>
            </a:r>
            <a:r>
              <a:rPr lang="en-US" i="1" dirty="0">
                <a:solidFill>
                  <a:schemeClr val="tx1"/>
                </a:solidFill>
              </a:rPr>
              <a:t>“The light of the righteous rejoiceth; But the lamp of the wicked shall be put out.”</a:t>
            </a: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What Is A Proverb?</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85585"/>
            <a:ext cx="8991208" cy="4662815"/>
          </a:xfrm>
        </p:spPr>
        <p:txBody>
          <a:bodyPr wrap="square">
            <a:spAutoFit/>
          </a:bodyPr>
          <a:lstStyle/>
          <a:p>
            <a:pPr>
              <a:buNone/>
            </a:pPr>
            <a:r>
              <a:rPr lang="en-US" sz="2700" baseline="0" dirty="0">
                <a:solidFill>
                  <a:schemeClr val="tx1"/>
                </a:solidFill>
              </a:rPr>
              <a:t>A</a:t>
            </a:r>
            <a:r>
              <a:rPr lang="en-US" sz="2700" i="1" baseline="0" dirty="0">
                <a:solidFill>
                  <a:schemeClr val="tx1"/>
                </a:solidFill>
              </a:rPr>
              <a:t>. “The way of” </a:t>
            </a:r>
            <a:r>
              <a:rPr lang="en-US" sz="2700" baseline="0" dirty="0">
                <a:solidFill>
                  <a:schemeClr val="tx1"/>
                </a:solidFill>
              </a:rPr>
              <a:t>denotes one’s pattern of life, the course of action he takes, etc.</a:t>
            </a:r>
          </a:p>
          <a:p>
            <a:pPr>
              <a:buNone/>
            </a:pPr>
            <a:r>
              <a:rPr lang="en-US" sz="2700" baseline="0" dirty="0">
                <a:solidFill>
                  <a:schemeClr val="tx1"/>
                </a:solidFill>
              </a:rPr>
              <a:t>B. </a:t>
            </a:r>
            <a:r>
              <a:rPr lang="en-US" sz="2700" i="1" baseline="0" dirty="0">
                <a:solidFill>
                  <a:schemeClr val="tx1"/>
                </a:solidFill>
              </a:rPr>
              <a:t>“The way of” </a:t>
            </a:r>
            <a:r>
              <a:rPr lang="en-US" sz="2700" baseline="0" dirty="0">
                <a:solidFill>
                  <a:schemeClr val="tx1"/>
                </a:solidFill>
              </a:rPr>
              <a:t>is used to refer to different persons, or different kinds of life.</a:t>
            </a:r>
          </a:p>
          <a:p>
            <a:pPr lvl="1"/>
            <a:r>
              <a:rPr lang="en-US" sz="2700" baseline="0" dirty="0">
                <a:solidFill>
                  <a:schemeClr val="tx1"/>
                </a:solidFill>
              </a:rPr>
              <a:t>Proverbs 13:15, </a:t>
            </a:r>
            <a:r>
              <a:rPr lang="en-US" sz="2700" i="1" baseline="0" dirty="0">
                <a:solidFill>
                  <a:schemeClr val="tx1"/>
                </a:solidFill>
              </a:rPr>
              <a:t>“… but the </a:t>
            </a:r>
            <a:r>
              <a:rPr lang="en-US" sz="2700" i="1" u="sng" baseline="0" dirty="0">
                <a:solidFill>
                  <a:schemeClr val="tx1"/>
                </a:solidFill>
              </a:rPr>
              <a:t>way of transgressors</a:t>
            </a:r>
            <a:r>
              <a:rPr lang="en-US" sz="2700" i="1" baseline="0" dirty="0">
                <a:solidFill>
                  <a:schemeClr val="tx1"/>
                </a:solidFill>
              </a:rPr>
              <a:t> is hard.”</a:t>
            </a:r>
          </a:p>
          <a:p>
            <a:pPr lvl="1"/>
            <a:r>
              <a:rPr lang="en-US" sz="2700" baseline="0" dirty="0">
                <a:solidFill>
                  <a:schemeClr val="tx1"/>
                </a:solidFill>
              </a:rPr>
              <a:t>Proverbs 1:19, </a:t>
            </a:r>
            <a:r>
              <a:rPr lang="en-US" sz="2700" i="1" baseline="0" dirty="0">
                <a:solidFill>
                  <a:schemeClr val="tx1"/>
                </a:solidFill>
              </a:rPr>
              <a:t>“so are the </a:t>
            </a:r>
            <a:r>
              <a:rPr lang="en-US" sz="2700" i="1" u="sng" baseline="0" dirty="0">
                <a:solidFill>
                  <a:schemeClr val="tx1"/>
                </a:solidFill>
              </a:rPr>
              <a:t>ways of everyone that is greedy</a:t>
            </a:r>
            <a:r>
              <a:rPr lang="en-US" sz="2700" i="1" baseline="0" dirty="0">
                <a:solidFill>
                  <a:schemeClr val="tx1"/>
                </a:solidFill>
              </a:rPr>
              <a:t>”</a:t>
            </a:r>
          </a:p>
          <a:p>
            <a:pPr lvl="1"/>
            <a:r>
              <a:rPr lang="en-US" sz="2700" baseline="0" dirty="0">
                <a:solidFill>
                  <a:schemeClr val="tx1"/>
                </a:solidFill>
              </a:rPr>
              <a:t>Proverbs 4:14, </a:t>
            </a:r>
            <a:r>
              <a:rPr lang="en-US" sz="2700" i="1" baseline="0" dirty="0">
                <a:solidFill>
                  <a:schemeClr val="tx1"/>
                </a:solidFill>
              </a:rPr>
              <a:t>“Enter not into the path of the wicked, and go not in </a:t>
            </a:r>
            <a:r>
              <a:rPr lang="en-US" sz="2700" i="1" u="sng" baseline="0" dirty="0">
                <a:solidFill>
                  <a:schemeClr val="tx1"/>
                </a:solidFill>
              </a:rPr>
              <a:t>the way of evil men</a:t>
            </a:r>
            <a:r>
              <a:rPr lang="en-US" sz="2700" i="1" baseline="0" dirty="0">
                <a:solidFill>
                  <a:schemeClr val="tx1"/>
                </a:solidFill>
              </a:rPr>
              <a:t>.”</a:t>
            </a:r>
          </a:p>
          <a:p>
            <a:pPr lvl="1"/>
            <a:r>
              <a:rPr lang="en-US" sz="2700" baseline="0" dirty="0">
                <a:solidFill>
                  <a:schemeClr val="tx1"/>
                </a:solidFill>
              </a:rPr>
              <a:t>Proverbs 8:20, </a:t>
            </a:r>
            <a:r>
              <a:rPr lang="en-US" sz="2700" i="1" baseline="0" dirty="0">
                <a:solidFill>
                  <a:schemeClr val="tx1"/>
                </a:solidFill>
              </a:rPr>
              <a:t>“I lead in the </a:t>
            </a:r>
            <a:r>
              <a:rPr lang="en-US" sz="2700" i="1" u="sng" baseline="0" dirty="0">
                <a:solidFill>
                  <a:schemeClr val="tx1"/>
                </a:solidFill>
              </a:rPr>
              <a:t>way of righteousness</a:t>
            </a:r>
            <a:r>
              <a:rPr lang="en-US" sz="2700" i="1" baseline="0" dirty="0">
                <a:solidFill>
                  <a:schemeClr val="tx1"/>
                </a:solidFill>
              </a:rPr>
              <a:t>, in the midst of the paths of judgment.”</a:t>
            </a:r>
          </a:p>
          <a:p>
            <a:pPr lvl="1"/>
            <a:r>
              <a:rPr lang="en-US" sz="2700" baseline="0" dirty="0">
                <a:solidFill>
                  <a:schemeClr val="tx1"/>
                </a:solidFill>
              </a:rPr>
              <a:t>Isaiah 26:7, </a:t>
            </a:r>
            <a:r>
              <a:rPr lang="en-US" sz="2700" i="1" baseline="0" dirty="0">
                <a:solidFill>
                  <a:schemeClr val="tx1"/>
                </a:solidFill>
              </a:rPr>
              <a:t>“the </a:t>
            </a:r>
            <a:r>
              <a:rPr lang="en-US" sz="2700" i="1" u="sng" baseline="0" dirty="0">
                <a:solidFill>
                  <a:schemeClr val="tx1"/>
                </a:solidFill>
              </a:rPr>
              <a:t>way of the just</a:t>
            </a:r>
            <a:r>
              <a:rPr lang="en-US" sz="2700" i="1" baseline="0" dirty="0">
                <a:solidFill>
                  <a:schemeClr val="tx1"/>
                </a:solidFill>
              </a:rPr>
              <a:t> is uprightness …”</a:t>
            </a:r>
          </a:p>
        </p:txBody>
      </p:sp>
      <p:sp>
        <p:nvSpPr>
          <p:cNvPr id="2" name="Title 1"/>
          <p:cNvSpPr>
            <a:spLocks noGrp="1"/>
          </p:cNvSpPr>
          <p:nvPr>
            <p:ph type="title"/>
          </p:nvPr>
        </p:nvSpPr>
        <p:spPr>
          <a:xfrm>
            <a:off x="190500" y="152400"/>
            <a:ext cx="8763000" cy="1015663"/>
          </a:xfrm>
        </p:spPr>
        <p:txBody>
          <a:bodyPr>
            <a:spAutoFit/>
          </a:bodyPr>
          <a:lstStyle/>
          <a:p>
            <a:r>
              <a:rPr lang="en-US" sz="3000" b="1" i="1" dirty="0">
                <a:solidFill>
                  <a:schemeClr val="tx1"/>
                </a:solidFill>
              </a:rPr>
              <a:t>“The </a:t>
            </a:r>
            <a:r>
              <a:rPr lang="en-US" sz="3000" b="1" i="1" u="sng" dirty="0">
                <a:solidFill>
                  <a:schemeClr val="tx1"/>
                </a:solidFill>
              </a:rPr>
              <a:t>way of a fool</a:t>
            </a:r>
            <a:r>
              <a:rPr lang="en-US" sz="3000" b="1" i="1" dirty="0">
                <a:solidFill>
                  <a:schemeClr val="tx1"/>
                </a:solidFill>
              </a:rPr>
              <a:t> is right in his own eyes: but he that hearkeneth unto counsel is wise.” Proverbs 12:15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2761"/>
            <a:ext cx="8229600" cy="646331"/>
          </a:xfrm>
        </p:spPr>
        <p:txBody>
          <a:bodyPr>
            <a:spAutoFit/>
          </a:bodyPr>
          <a:lstStyle/>
          <a:p>
            <a:r>
              <a:rPr lang="en-US" b="1" dirty="0">
                <a:solidFill>
                  <a:schemeClr val="tx1"/>
                </a:solidFill>
              </a:rPr>
              <a:t>The wise man and the fool in Proverbs</a:t>
            </a:r>
          </a:p>
        </p:txBody>
      </p:sp>
      <p:sp>
        <p:nvSpPr>
          <p:cNvPr id="3" name="Content Placeholder 2"/>
          <p:cNvSpPr>
            <a:spLocks noGrp="1"/>
          </p:cNvSpPr>
          <p:nvPr>
            <p:ph sz="half" idx="1"/>
          </p:nvPr>
        </p:nvSpPr>
        <p:spPr>
          <a:xfrm>
            <a:off x="457200" y="1600200"/>
            <a:ext cx="4038600" cy="3539430"/>
          </a:xfrm>
        </p:spPr>
        <p:txBody>
          <a:bodyPr>
            <a:spAutoFit/>
          </a:bodyPr>
          <a:lstStyle/>
          <a:p>
            <a:pPr>
              <a:buNone/>
            </a:pPr>
            <a:r>
              <a:rPr lang="en-US" dirty="0">
                <a:solidFill>
                  <a:schemeClr val="tx1"/>
                </a:solidFill>
              </a:rPr>
              <a:t>10:1, 8, 13, 14</a:t>
            </a:r>
          </a:p>
          <a:p>
            <a:pPr>
              <a:buNone/>
            </a:pPr>
            <a:r>
              <a:rPr lang="en-US" dirty="0">
                <a:solidFill>
                  <a:schemeClr val="tx1"/>
                </a:solidFill>
              </a:rPr>
              <a:t>11:12, 29</a:t>
            </a:r>
          </a:p>
          <a:p>
            <a:pPr>
              <a:buNone/>
            </a:pPr>
            <a:r>
              <a:rPr lang="en-US" dirty="0">
                <a:solidFill>
                  <a:schemeClr val="tx1"/>
                </a:solidFill>
              </a:rPr>
              <a:t>12:1, 15, 16, 23</a:t>
            </a:r>
          </a:p>
          <a:p>
            <a:pPr>
              <a:buNone/>
            </a:pPr>
            <a:r>
              <a:rPr lang="en-US" dirty="0">
                <a:solidFill>
                  <a:schemeClr val="tx1"/>
                </a:solidFill>
              </a:rPr>
              <a:t>13:1, 16, 20</a:t>
            </a:r>
          </a:p>
          <a:p>
            <a:pPr>
              <a:buNone/>
            </a:pPr>
            <a:r>
              <a:rPr lang="en-US" dirty="0">
                <a:solidFill>
                  <a:schemeClr val="tx1"/>
                </a:solidFill>
              </a:rPr>
              <a:t>14:1, 3, 6, 8, 9, 15, 16, 18, 24, 29, 33</a:t>
            </a:r>
          </a:p>
          <a:p>
            <a:pPr>
              <a:buNone/>
            </a:pPr>
            <a:r>
              <a:rPr lang="en-US" dirty="0">
                <a:solidFill>
                  <a:schemeClr val="tx1"/>
                </a:solidFill>
              </a:rPr>
              <a:t>15:2, 5, 7, 14, 20, 21</a:t>
            </a:r>
          </a:p>
          <a:p>
            <a:pPr>
              <a:buNone/>
            </a:pPr>
            <a:endParaRPr lang="en-US" dirty="0">
              <a:solidFill>
                <a:schemeClr val="tx1"/>
              </a:solidFill>
            </a:endParaRPr>
          </a:p>
        </p:txBody>
      </p:sp>
      <p:sp>
        <p:nvSpPr>
          <p:cNvPr id="7" name="Content Placeholder 6"/>
          <p:cNvSpPr>
            <a:spLocks noGrp="1"/>
          </p:cNvSpPr>
          <p:nvPr>
            <p:ph sz="half" idx="2"/>
          </p:nvPr>
        </p:nvSpPr>
        <p:spPr>
          <a:xfrm>
            <a:off x="4648200" y="1600200"/>
            <a:ext cx="4038600" cy="3108543"/>
          </a:xfrm>
        </p:spPr>
        <p:txBody>
          <a:bodyPr>
            <a:spAutoFit/>
          </a:bodyPr>
          <a:lstStyle/>
          <a:p>
            <a:pPr>
              <a:buNone/>
            </a:pPr>
            <a:r>
              <a:rPr lang="en-US" dirty="0">
                <a:solidFill>
                  <a:schemeClr val="tx1"/>
                </a:solidFill>
              </a:rPr>
              <a:t>16:22</a:t>
            </a:r>
          </a:p>
          <a:p>
            <a:pPr>
              <a:buNone/>
            </a:pPr>
            <a:r>
              <a:rPr lang="en-US" dirty="0">
                <a:solidFill>
                  <a:schemeClr val="tx1"/>
                </a:solidFill>
              </a:rPr>
              <a:t>17:10, 24</a:t>
            </a:r>
          </a:p>
          <a:p>
            <a:pPr>
              <a:buNone/>
            </a:pPr>
            <a:r>
              <a:rPr lang="en-US" dirty="0">
                <a:solidFill>
                  <a:schemeClr val="tx1"/>
                </a:solidFill>
              </a:rPr>
              <a:t>19:25 </a:t>
            </a:r>
          </a:p>
          <a:p>
            <a:pPr>
              <a:buNone/>
            </a:pPr>
            <a:r>
              <a:rPr lang="en-US" dirty="0">
                <a:solidFill>
                  <a:schemeClr val="tx1"/>
                </a:solidFill>
              </a:rPr>
              <a:t>21:11, 20</a:t>
            </a:r>
          </a:p>
          <a:p>
            <a:pPr>
              <a:buNone/>
            </a:pPr>
            <a:r>
              <a:rPr lang="en-US" dirty="0">
                <a:solidFill>
                  <a:schemeClr val="tx1"/>
                </a:solidFill>
              </a:rPr>
              <a:t>22:3</a:t>
            </a:r>
          </a:p>
          <a:p>
            <a:pPr>
              <a:buNone/>
            </a:pPr>
            <a:r>
              <a:rPr lang="en-US" dirty="0">
                <a:solidFill>
                  <a:schemeClr val="tx1"/>
                </a:solidFill>
              </a:rPr>
              <a:t>27:12</a:t>
            </a:r>
          </a:p>
          <a:p>
            <a:pPr>
              <a:buNone/>
            </a:pPr>
            <a:r>
              <a:rPr lang="en-US" dirty="0">
                <a:solidFill>
                  <a:schemeClr val="tx1"/>
                </a:solidFill>
              </a:rPr>
              <a:t>29:8, 9, 10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32092"/>
          </a:xfrm>
        </p:spPr>
        <p:txBody>
          <a:bodyPr>
            <a:spAutoFit/>
          </a:bodyPr>
          <a:lstStyle/>
          <a:p>
            <a:r>
              <a:rPr lang="en-US" dirty="0">
                <a:solidFill>
                  <a:schemeClr val="tx1"/>
                </a:solidFill>
              </a:rPr>
              <a:t>The wise man is willing to listen; he profits from instruction.</a:t>
            </a:r>
          </a:p>
          <a:p>
            <a:r>
              <a:rPr lang="en-US" dirty="0">
                <a:solidFill>
                  <a:schemeClr val="tx1"/>
                </a:solidFill>
              </a:rPr>
              <a:t>The fool is not only unwilling to listen, he cannot conceive of being taught how to do something.</a:t>
            </a:r>
          </a:p>
          <a:p>
            <a:pPr marL="342900" marR="0" lvl="0" indent="-342900" defTabSz="914400" eaLnBrk="1" fontAlgn="auto"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a:ln>
                  <a:noFill/>
                </a:ln>
                <a:solidFill>
                  <a:schemeClr val="tx1"/>
                </a:solidFill>
                <a:effectLst/>
                <a:uLnTx/>
                <a:uFillTx/>
                <a:latin typeface="Corbel"/>
              </a:rPr>
              <a:t>The wise man plans his life and thinks about what he is doing.</a:t>
            </a:r>
          </a:p>
          <a:p>
            <a:pPr marL="342900" marR="0" lvl="0" indent="-342900" defTabSz="914400" eaLnBrk="1" fontAlgn="auto"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a:ln>
                  <a:noFill/>
                </a:ln>
                <a:solidFill>
                  <a:schemeClr val="tx1"/>
                </a:solidFill>
                <a:effectLst/>
                <a:uLnTx/>
                <a:uFillTx/>
                <a:latin typeface="Corbel"/>
              </a:rPr>
              <a:t>The fool is haphazard and has no plan.</a:t>
            </a:r>
          </a:p>
          <a:p>
            <a:pPr marL="342900" marR="0" lvl="0" indent="-342900" defTabSz="914400" eaLnBrk="1" fontAlgn="auto"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a:ln>
                  <a:noFill/>
                </a:ln>
                <a:solidFill>
                  <a:schemeClr val="tx1"/>
                </a:solidFill>
                <a:effectLst/>
                <a:uLnTx/>
                <a:uFillTx/>
                <a:latin typeface="Corbel"/>
              </a:rPr>
              <a:t>The wise man is careful about what he says, and he knows when to keep quiet.</a:t>
            </a:r>
          </a:p>
          <a:p>
            <a:pPr marL="342900" marR="0" lvl="0" indent="-342900" defTabSz="914400" eaLnBrk="1" fontAlgn="auto"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a:ln>
                  <a:noFill/>
                </a:ln>
                <a:solidFill>
                  <a:schemeClr val="tx1"/>
                </a:solidFill>
                <a:effectLst/>
                <a:uLnTx/>
                <a:uFillTx/>
                <a:latin typeface="Corbel"/>
              </a:rPr>
              <a:t>The fool opens wide his mouth and pours forth foolishness.</a:t>
            </a: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The wise man and the fool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86800" cy="5262979"/>
          </a:xfrm>
        </p:spPr>
        <p:txBody>
          <a:bodyPr>
            <a:spAutoFit/>
          </a:bodyPr>
          <a:lstStyle/>
          <a:p>
            <a:r>
              <a:rPr lang="en-US" dirty="0">
                <a:solidFill>
                  <a:schemeClr val="tx1"/>
                </a:solidFill>
              </a:rPr>
              <a:t>The wise man knows that actions and words have consequences, and he is careful to provoke by his words and actions the consequences that are desirable.</a:t>
            </a:r>
          </a:p>
          <a:p>
            <a:r>
              <a:rPr lang="en-US" dirty="0">
                <a:solidFill>
                  <a:schemeClr val="tx1"/>
                </a:solidFill>
              </a:rPr>
              <a:t>It never dawns on the fool that something may be HIS fault, that something he did may have caused his misfortune, and he is doomed endlessly to make the same mistakes again and again.</a:t>
            </a:r>
          </a:p>
          <a:p>
            <a:r>
              <a:rPr lang="en-US" dirty="0">
                <a:solidFill>
                  <a:schemeClr val="tx1"/>
                </a:solidFill>
              </a:rPr>
              <a:t>The wise man knows that the most important thing in life is to walk in God’s ways.</a:t>
            </a:r>
          </a:p>
          <a:p>
            <a:r>
              <a:rPr lang="en-US" dirty="0">
                <a:solidFill>
                  <a:schemeClr val="tx1"/>
                </a:solidFill>
              </a:rPr>
              <a:t>The fool may deceive himself into thinking there is no God (Psalms 14:1); or he may simply never bother to think about what life is all about.</a:t>
            </a:r>
          </a:p>
        </p:txBody>
      </p:sp>
      <p:sp>
        <p:nvSpPr>
          <p:cNvPr id="2" name="Title 1"/>
          <p:cNvSpPr>
            <a:spLocks noGrp="1"/>
          </p:cNvSpPr>
          <p:nvPr>
            <p:ph type="title"/>
          </p:nvPr>
        </p:nvSpPr>
        <p:spPr>
          <a:xfrm>
            <a:off x="457200" y="381000"/>
            <a:ext cx="8229600" cy="646331"/>
          </a:xfrm>
        </p:spPr>
        <p:txBody>
          <a:bodyPr>
            <a:spAutoFit/>
          </a:bodyPr>
          <a:lstStyle/>
          <a:p>
            <a:r>
              <a:rPr lang="en-US" b="1" dirty="0">
                <a:solidFill>
                  <a:schemeClr val="tx1"/>
                </a:solidFill>
              </a:rPr>
              <a:t>The wise man and the fool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Theme17">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extLst>
    <a:ext uri="{05A4C25C-085E-4340-85A3-A5531E510DB2}">
      <thm15:themeFamily xmlns:thm15="http://schemas.microsoft.com/office/thememl/2012/main" name="Theme17" id="{6C6C4A6E-9A3E-4319-87A1-D7420EBA1527}" vid="{827AC071-4273-4F69-BBB3-61933489B5B4}"/>
    </a:ext>
  </a:extLst>
</a:theme>
</file>

<file path=ppt/theme/theme2.xml><?xml version="1.0" encoding="utf-8"?>
<a:theme xmlns:a="http://schemas.openxmlformats.org/drawingml/2006/main" name="Theme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extLst>
    <a:ext uri="{05A4C25C-085E-4340-85A3-A5531E510DB2}">
      <thm15:themeFamily xmlns:thm15="http://schemas.microsoft.com/office/thememl/2012/main" name="Theme16" id="{F9053526-3D1F-45EA-B658-6CF8434018BF}" vid="{8D97C630-C643-42DD-9FCE-210530124F0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4605</TotalTime>
  <Words>1917</Words>
  <Application>Microsoft Office PowerPoint</Application>
  <PresentationFormat>On-screen Show (4:3)</PresentationFormat>
  <Paragraphs>133</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Corbel</vt:lpstr>
      <vt:lpstr>Wingdings</vt:lpstr>
      <vt:lpstr>Theme17</vt:lpstr>
      <vt:lpstr>Theme16</vt:lpstr>
      <vt:lpstr>Studies In Proverbs Lesson Two</vt:lpstr>
      <vt:lpstr>THE BOOK IS DESIGNED … Proverbs 1:1-7</vt:lpstr>
      <vt:lpstr>Great need for wisdom.</vt:lpstr>
      <vt:lpstr>DEFINING WISDOM …</vt:lpstr>
      <vt:lpstr>What Is A Proverb?</vt:lpstr>
      <vt:lpstr>“The way of a fool is right in his own eyes: but he that hearkeneth unto counsel is wise.” Proverbs 12:15</vt:lpstr>
      <vt:lpstr>The wise man and the fool in Proverbs</vt:lpstr>
      <vt:lpstr>The wise man and the fool</vt:lpstr>
      <vt:lpstr>The wise man and the fool</vt:lpstr>
      <vt:lpstr>“The way of a fool” is that of a person who:</vt:lpstr>
      <vt:lpstr>“The way of a fool” is that of a person who:</vt:lpstr>
      <vt:lpstr>“The way of a fool” is that of a person who:</vt:lpstr>
      <vt:lpstr>“The way of a fool” is that of a person who:</vt:lpstr>
      <vt:lpstr>“The way of a fool” is that of a person who:</vt:lpstr>
      <vt:lpstr>“The way of a fool” is that of a person who:</vt:lpstr>
      <vt:lpstr>“The way of a fool” is that of a person who:</vt:lpstr>
      <vt:lpstr>“The way of a fool” is that of a person who:</vt:lpstr>
      <vt:lpstr>How to treat a fool …</vt:lpstr>
      <vt:lpstr>How to treat a fool …</vt:lpstr>
      <vt:lpstr>How to treat a fool …</vt:lpstr>
      <vt:lpstr>How to treat a fool …</vt:lpstr>
      <vt:lpstr>Conclusion: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Studies In Proverbs (Lesson 2) (2)</dc:title>
  <dc:creator>Micky Galloway</dc:creator>
  <cp:lastModifiedBy>Richard Lidh</cp:lastModifiedBy>
  <cp:revision>25</cp:revision>
  <cp:lastPrinted>2023-01-29T04:04:22Z</cp:lastPrinted>
  <dcterms:created xsi:type="dcterms:W3CDTF">2011-02-04T18:50:44Z</dcterms:created>
  <dcterms:modified xsi:type="dcterms:W3CDTF">2023-01-29T04:04:37Z</dcterms:modified>
</cp:coreProperties>
</file>